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30"/>
  </p:notesMasterIdLst>
  <p:sldIdLst>
    <p:sldId id="272" r:id="rId2"/>
    <p:sldId id="265" r:id="rId3"/>
    <p:sldId id="268" r:id="rId4"/>
    <p:sldId id="273" r:id="rId5"/>
    <p:sldId id="283" r:id="rId6"/>
    <p:sldId id="286" r:id="rId7"/>
    <p:sldId id="282" r:id="rId8"/>
    <p:sldId id="281" r:id="rId9"/>
    <p:sldId id="280" r:id="rId10"/>
    <p:sldId id="284" r:id="rId11"/>
    <p:sldId id="274" r:id="rId12"/>
    <p:sldId id="290" r:id="rId13"/>
    <p:sldId id="287" r:id="rId14"/>
    <p:sldId id="288" r:id="rId15"/>
    <p:sldId id="298" r:id="rId16"/>
    <p:sldId id="296" r:id="rId17"/>
    <p:sldId id="293" r:id="rId18"/>
    <p:sldId id="275" r:id="rId19"/>
    <p:sldId id="297" r:id="rId20"/>
    <p:sldId id="276" r:id="rId21"/>
    <p:sldId id="294" r:id="rId22"/>
    <p:sldId id="304" r:id="rId23"/>
    <p:sldId id="299" r:id="rId24"/>
    <p:sldId id="300" r:id="rId25"/>
    <p:sldId id="301" r:id="rId26"/>
    <p:sldId id="306" r:id="rId27"/>
    <p:sldId id="302" r:id="rId28"/>
    <p:sldId id="303" r:id="rId29"/>
  </p:sldIdLst>
  <p:sldSz cx="12192000" cy="6858000"/>
  <p:notesSz cx="6858000" cy="9144000"/>
  <p:embeddedFontLst>
    <p:embeddedFont>
      <p:font typeface="HY견고딕" panose="02030600000101010101" pitchFamily="18" charset="-127"/>
      <p:regular r:id="rId31"/>
    </p:embeddedFont>
    <p:embeddedFont>
      <p:font typeface="나눔고딕" panose="020D0604000000000000" pitchFamily="50" charset="-127"/>
      <p:regular r:id="rId32"/>
      <p:bold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EFED0"/>
    <a:srgbClr val="7B7B7B"/>
    <a:srgbClr val="FF9999"/>
    <a:srgbClr val="AEC129"/>
    <a:srgbClr val="E13F3E"/>
    <a:srgbClr val="246D90"/>
    <a:srgbClr val="D90000"/>
    <a:srgbClr val="0373C5"/>
    <a:srgbClr val="9F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16" autoAdjust="0"/>
    <p:restoredTop sz="83289" autoAdjust="0"/>
  </p:normalViewPr>
  <p:slideViewPr>
    <p:cSldViewPr snapToGrid="0">
      <p:cViewPr varScale="1">
        <p:scale>
          <a:sx n="111" d="100"/>
          <a:sy n="111" d="100"/>
        </p:scale>
        <p:origin x="1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E56E8-CA66-464E-9019-314BCDD46DF9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571A0-9B35-42DF-9793-1A7D58513E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392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947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0097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34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3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853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41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1141" y="293006"/>
            <a:ext cx="6580517" cy="496664"/>
          </a:xfr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277CC258-B1AF-42FE-8CF0-31CF76D89B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606" y="110728"/>
            <a:ext cx="2844800" cy="227467"/>
          </a:xfrm>
        </p:spPr>
        <p:txBody>
          <a:bodyPr anchor="ctr">
            <a:noAutofit/>
          </a:bodyPr>
          <a:lstStyle>
            <a:lvl1pPr algn="l">
              <a:buNone/>
              <a:defRPr sz="1200" b="1">
                <a:solidFill>
                  <a:srgbClr val="FFC000"/>
                </a:solidFill>
                <a:latin typeface="+mn-ea"/>
                <a:ea typeface="+mn-ea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7F66F6-5FB8-4273-82F5-764F65133EF2}"/>
              </a:ext>
            </a:extLst>
          </p:cNvPr>
          <p:cNvSpPr/>
          <p:nvPr userDrawn="1"/>
        </p:nvSpPr>
        <p:spPr>
          <a:xfrm>
            <a:off x="0" y="802257"/>
            <a:ext cx="12192000" cy="135510"/>
          </a:xfrm>
          <a:prstGeom prst="rect">
            <a:avLst/>
          </a:prstGeom>
          <a:solidFill>
            <a:srgbClr val="756E5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D0EF2D0-17C2-4316-8614-15BAF8CFF9DC}"/>
              </a:ext>
            </a:extLst>
          </p:cNvPr>
          <p:cNvGrpSpPr/>
          <p:nvPr userDrawn="1"/>
        </p:nvGrpSpPr>
        <p:grpSpPr>
          <a:xfrm>
            <a:off x="10926368" y="110410"/>
            <a:ext cx="974491" cy="693431"/>
            <a:chOff x="3831715" y="1203385"/>
            <a:chExt cx="6167501" cy="438868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8C7AA0F-3936-47CC-B57A-DFE3B99C97A2}"/>
                </a:ext>
              </a:extLst>
            </p:cNvPr>
            <p:cNvSpPr/>
            <p:nvPr/>
          </p:nvSpPr>
          <p:spPr>
            <a:xfrm flipH="1">
              <a:off x="4498562" y="3338201"/>
              <a:ext cx="58171" cy="224025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2FB20426-1CE0-4499-A5E1-19872AE346A4}"/>
                </a:ext>
              </a:extLst>
            </p:cNvPr>
            <p:cNvGrpSpPr/>
            <p:nvPr/>
          </p:nvGrpSpPr>
          <p:grpSpPr>
            <a:xfrm>
              <a:off x="5466755" y="1203385"/>
              <a:ext cx="4532461" cy="4388684"/>
              <a:chOff x="2178738" y="2518835"/>
              <a:chExt cx="3774436" cy="3654703"/>
            </a:xfrm>
            <a:solidFill>
              <a:srgbClr val="FFC000"/>
            </a:solidFill>
          </p:grpSpPr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4292E3B4-A21C-4BC7-B2F8-FCA5C3CCF6C2}"/>
                  </a:ext>
                </a:extLst>
              </p:cNvPr>
              <p:cNvSpPr/>
              <p:nvPr/>
            </p:nvSpPr>
            <p:spPr>
              <a:xfrm>
                <a:off x="4643020" y="2518835"/>
                <a:ext cx="878890" cy="8788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순서도: 수동 연산 20">
                <a:extLst>
                  <a:ext uri="{FF2B5EF4-FFF2-40B4-BE49-F238E27FC236}">
                    <a16:creationId xmlns:a16="http://schemas.microsoft.com/office/drawing/2014/main" id="{6CC15CEC-0108-40F3-A2C3-287620DC5F23}"/>
                  </a:ext>
                </a:extLst>
              </p:cNvPr>
              <p:cNvSpPr/>
              <p:nvPr/>
            </p:nvSpPr>
            <p:spPr>
              <a:xfrm rot="10800000">
                <a:off x="4474345" y="3429000"/>
                <a:ext cx="1216241" cy="1740023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순서도: 수행의 시작/종료 21">
                <a:extLst>
                  <a:ext uri="{FF2B5EF4-FFF2-40B4-BE49-F238E27FC236}">
                    <a16:creationId xmlns:a16="http://schemas.microsoft.com/office/drawing/2014/main" id="{249661E5-42CF-4087-AD98-1082411A50B0}"/>
                  </a:ext>
                </a:extLst>
              </p:cNvPr>
              <p:cNvSpPr/>
              <p:nvPr/>
            </p:nvSpPr>
            <p:spPr>
              <a:xfrm rot="18621474">
                <a:off x="3526206" y="4043298"/>
                <a:ext cx="1653923" cy="297006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순서도: 수행의 시작/종료 22">
                <a:extLst>
                  <a:ext uri="{FF2B5EF4-FFF2-40B4-BE49-F238E27FC236}">
                    <a16:creationId xmlns:a16="http://schemas.microsoft.com/office/drawing/2014/main" id="{6C69E2CC-6ADD-4DF0-BB26-5ACE862BF234}"/>
                  </a:ext>
                </a:extLst>
              </p:cNvPr>
              <p:cNvSpPr/>
              <p:nvPr/>
            </p:nvSpPr>
            <p:spPr>
              <a:xfrm rot="16200000">
                <a:off x="4005558" y="5231167"/>
                <a:ext cx="1653923" cy="230820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순서도: 수행의 시작/종료 23">
                <a:extLst>
                  <a:ext uri="{FF2B5EF4-FFF2-40B4-BE49-F238E27FC236}">
                    <a16:creationId xmlns:a16="http://schemas.microsoft.com/office/drawing/2014/main" id="{3824C269-8E48-454C-8388-5C77CA84C63B}"/>
                  </a:ext>
                </a:extLst>
              </p:cNvPr>
              <p:cNvSpPr/>
              <p:nvPr/>
            </p:nvSpPr>
            <p:spPr>
              <a:xfrm rot="16200000">
                <a:off x="4449335" y="5230515"/>
                <a:ext cx="1653923" cy="230820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B7D7BEF1-7CFC-4EE0-8565-28FB5F0B7F1D}"/>
                  </a:ext>
                </a:extLst>
              </p:cNvPr>
              <p:cNvSpPr/>
              <p:nvPr/>
            </p:nvSpPr>
            <p:spPr>
              <a:xfrm>
                <a:off x="2865016" y="4154063"/>
                <a:ext cx="545792" cy="5457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순서도: 수동 연산 25">
                <a:extLst>
                  <a:ext uri="{FF2B5EF4-FFF2-40B4-BE49-F238E27FC236}">
                    <a16:creationId xmlns:a16="http://schemas.microsoft.com/office/drawing/2014/main" id="{A10627CA-C543-43A9-B1D6-A78BD77C4BCC}"/>
                  </a:ext>
                </a:extLst>
              </p:cNvPr>
              <p:cNvSpPr/>
              <p:nvPr/>
            </p:nvSpPr>
            <p:spPr>
              <a:xfrm rot="10800000">
                <a:off x="2744602" y="4717381"/>
                <a:ext cx="805732" cy="1130856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순서도: 수행의 시작/종료 26">
                <a:extLst>
                  <a:ext uri="{FF2B5EF4-FFF2-40B4-BE49-F238E27FC236}">
                    <a16:creationId xmlns:a16="http://schemas.microsoft.com/office/drawing/2014/main" id="{68EC8165-A299-4BED-8B97-EF343F9C0879}"/>
                  </a:ext>
                </a:extLst>
              </p:cNvPr>
              <p:cNvSpPr/>
              <p:nvPr/>
            </p:nvSpPr>
            <p:spPr>
              <a:xfrm rot="1399553">
                <a:off x="3099466" y="4889218"/>
                <a:ext cx="718384" cy="160573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순서도: 수행의 시작/종료 27">
                <a:extLst>
                  <a:ext uri="{FF2B5EF4-FFF2-40B4-BE49-F238E27FC236}">
                    <a16:creationId xmlns:a16="http://schemas.microsoft.com/office/drawing/2014/main" id="{DD8EC667-015F-470B-9B5E-57D19B8EECD0}"/>
                  </a:ext>
                </a:extLst>
              </p:cNvPr>
              <p:cNvSpPr/>
              <p:nvPr/>
            </p:nvSpPr>
            <p:spPr>
              <a:xfrm rot="18250725">
                <a:off x="3594243" y="4867798"/>
                <a:ext cx="428883" cy="163034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순서도: 수행의 시작/종료 28">
                <a:extLst>
                  <a:ext uri="{FF2B5EF4-FFF2-40B4-BE49-F238E27FC236}">
                    <a16:creationId xmlns:a16="http://schemas.microsoft.com/office/drawing/2014/main" id="{074A5EEB-6FEA-4819-A69C-FA8F305A5D38}"/>
                  </a:ext>
                </a:extLst>
              </p:cNvPr>
              <p:cNvSpPr/>
              <p:nvPr/>
            </p:nvSpPr>
            <p:spPr>
              <a:xfrm rot="19248893">
                <a:off x="2178738" y="4984891"/>
                <a:ext cx="1041380" cy="156048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순서도: 수행의 시작/종료 29">
                <a:extLst>
                  <a:ext uri="{FF2B5EF4-FFF2-40B4-BE49-F238E27FC236}">
                    <a16:creationId xmlns:a16="http://schemas.microsoft.com/office/drawing/2014/main" id="{80CB5E1F-2F33-4F25-952B-D4E68B807F79}"/>
                  </a:ext>
                </a:extLst>
              </p:cNvPr>
              <p:cNvSpPr/>
              <p:nvPr/>
            </p:nvSpPr>
            <p:spPr>
              <a:xfrm rot="2978526" flipH="1">
                <a:off x="4977709" y="4043298"/>
                <a:ext cx="1653923" cy="297006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순서도: 수행의 시작/종료 30">
                <a:extLst>
                  <a:ext uri="{FF2B5EF4-FFF2-40B4-BE49-F238E27FC236}">
                    <a16:creationId xmlns:a16="http://schemas.microsoft.com/office/drawing/2014/main" id="{C65033B6-0566-4701-8A73-6B80E1DA8F71}"/>
                  </a:ext>
                </a:extLst>
              </p:cNvPr>
              <p:cNvSpPr/>
              <p:nvPr/>
            </p:nvSpPr>
            <p:spPr>
              <a:xfrm rot="16200000">
                <a:off x="2405476" y="5574172"/>
                <a:ext cx="1041382" cy="156048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순서도: 수행의 시작/종료 31">
                <a:extLst>
                  <a:ext uri="{FF2B5EF4-FFF2-40B4-BE49-F238E27FC236}">
                    <a16:creationId xmlns:a16="http://schemas.microsoft.com/office/drawing/2014/main" id="{D980A947-B2E2-4200-8464-6D54DD313B1A}"/>
                  </a:ext>
                </a:extLst>
              </p:cNvPr>
              <p:cNvSpPr/>
              <p:nvPr/>
            </p:nvSpPr>
            <p:spPr>
              <a:xfrm rot="16200000">
                <a:off x="2758093" y="5574171"/>
                <a:ext cx="1041382" cy="156048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9" name="육각형 18">
              <a:extLst>
                <a:ext uri="{FF2B5EF4-FFF2-40B4-BE49-F238E27FC236}">
                  <a16:creationId xmlns:a16="http://schemas.microsoft.com/office/drawing/2014/main" id="{AA5D215E-1C3A-47A3-A96C-5B6E29A90425}"/>
                </a:ext>
              </a:extLst>
            </p:cNvPr>
            <p:cNvSpPr/>
            <p:nvPr/>
          </p:nvSpPr>
          <p:spPr>
            <a:xfrm>
              <a:off x="3831715" y="2152588"/>
              <a:ext cx="1391867" cy="1276412"/>
            </a:xfrm>
            <a:prstGeom prst="hexagon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</p:grp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5CC871F-AF75-46D5-869A-E05D791EAC4A}"/>
              </a:ext>
            </a:extLst>
          </p:cNvPr>
          <p:cNvCxnSpPr>
            <a:stCxn id="15" idx="1"/>
            <a:endCxn id="15" idx="3"/>
          </p:cNvCxnSpPr>
          <p:nvPr userDrawn="1"/>
        </p:nvCxnSpPr>
        <p:spPr>
          <a:xfrm>
            <a:off x="0" y="870012"/>
            <a:ext cx="121920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702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685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776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989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676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6E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취재파일] &quot;스쿨존인 줄 몰랐는데, 제 과태료도 돌려주나요?&quot; | SBS 뉴스">
            <a:extLst>
              <a:ext uri="{FF2B5EF4-FFF2-40B4-BE49-F238E27FC236}">
                <a16:creationId xmlns:a16="http://schemas.microsoft.com/office/drawing/2014/main" id="{346A947F-6AB7-499A-90CE-983BDB6ABD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88"/>
          <a:stretch/>
        </p:blipFill>
        <p:spPr bwMode="auto">
          <a:xfrm>
            <a:off x="0" y="367479"/>
            <a:ext cx="12192000" cy="385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605486-6758-43F2-91AE-5F85156E2281}"/>
              </a:ext>
            </a:extLst>
          </p:cNvPr>
          <p:cNvSpPr/>
          <p:nvPr/>
        </p:nvSpPr>
        <p:spPr>
          <a:xfrm>
            <a:off x="0" y="3559629"/>
            <a:ext cx="12192000" cy="28575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3AA541-5738-4B16-BA80-18FE6C359A46}"/>
              </a:ext>
            </a:extLst>
          </p:cNvPr>
          <p:cNvSpPr txBox="1"/>
          <p:nvPr/>
        </p:nvSpPr>
        <p:spPr>
          <a:xfrm>
            <a:off x="2442984" y="4221348"/>
            <a:ext cx="73060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i="0" dirty="0">
                <a:effectLst/>
                <a:latin typeface="HY견고딕" panose="02030600000101010101" pitchFamily="18" charset="-127"/>
                <a:ea typeface="HY견고딕" panose="02030600000101010101" pitchFamily="18" charset="-127"/>
              </a:rPr>
              <a:t>오산시 어린이 교통사고 </a:t>
            </a:r>
            <a:endParaRPr lang="en-US" altLang="ko-KR" sz="4000" i="0" dirty="0">
              <a:effectLst/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4000" i="0" dirty="0">
                <a:effectLst/>
                <a:latin typeface="HY견고딕" panose="02030600000101010101" pitchFamily="18" charset="-127"/>
                <a:ea typeface="HY견고딕" panose="02030600000101010101" pitchFamily="18" charset="-127"/>
              </a:rPr>
              <a:t>위험지역 도출</a:t>
            </a:r>
            <a:endParaRPr lang="ko-KR" altLang="en-US" sz="4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E1E4318-80DC-437D-9316-12D56DB11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0800" y="5845629"/>
            <a:ext cx="1981200" cy="57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F34C62-DE4E-46FB-BDFB-43552F4299CD}"/>
              </a:ext>
            </a:extLst>
          </p:cNvPr>
          <p:cNvSpPr txBox="1"/>
          <p:nvPr/>
        </p:nvSpPr>
        <p:spPr>
          <a:xfrm>
            <a:off x="7855138" y="5237010"/>
            <a:ext cx="1893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+mj-lt"/>
                <a:ea typeface="나눔스퀘어라운드 Regular" panose="020B0600000101010101" pitchFamily="50" charset="-127"/>
              </a:rPr>
              <a:t>팀명</a:t>
            </a:r>
            <a:r>
              <a:rPr lang="ko-KR" altLang="en-US" sz="1400" dirty="0">
                <a:latin typeface="+mj-lt"/>
                <a:ea typeface="나눔스퀘어라운드 Regular" panose="020B0600000101010101" pitchFamily="50" charset="-127"/>
              </a:rPr>
              <a:t> </a:t>
            </a:r>
            <a:r>
              <a:rPr lang="en-US" altLang="ko-KR" sz="1400" dirty="0">
                <a:latin typeface="+mj-lt"/>
                <a:ea typeface="나눔스퀘어라운드 Regular" panose="020B0600000101010101" pitchFamily="50" charset="-127"/>
              </a:rPr>
              <a:t>: </a:t>
            </a:r>
            <a:r>
              <a:rPr lang="ko-KR" altLang="en-US" sz="1400" dirty="0" err="1">
                <a:latin typeface="+mj-lt"/>
                <a:ea typeface="나눔스퀘어라운드 Regular" panose="020B0600000101010101" pitchFamily="50" charset="-127"/>
              </a:rPr>
              <a:t>응통이둘</a:t>
            </a:r>
            <a:endParaRPr lang="ko-KR" altLang="en-US" sz="1400" dirty="0">
              <a:latin typeface="+mj-lt"/>
              <a:ea typeface="나눔스퀘어라운드 Regular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AA5FE3-C69B-4973-B276-F7995C99AFF1}"/>
              </a:ext>
            </a:extLst>
          </p:cNvPr>
          <p:cNvSpPr txBox="1"/>
          <p:nvPr/>
        </p:nvSpPr>
        <p:spPr>
          <a:xfrm>
            <a:off x="8721968" y="0"/>
            <a:ext cx="355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err="1">
                <a:solidFill>
                  <a:schemeClr val="bg1"/>
                </a:solidFill>
              </a:rPr>
              <a:t>이미지출처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: https://news.sbs.co.kr/news/endPage.do?news_id=N1003566780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281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11126B75-7E02-4F54-9C98-F8C927C395A8}"/>
              </a:ext>
            </a:extLst>
          </p:cNvPr>
          <p:cNvGrpSpPr/>
          <p:nvPr/>
        </p:nvGrpSpPr>
        <p:grpSpPr>
          <a:xfrm>
            <a:off x="6305970" y="1765783"/>
            <a:ext cx="2392831" cy="361530"/>
            <a:chOff x="6510128" y="1519779"/>
            <a:chExt cx="2392831" cy="361530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BD1FB7D4-3F72-45F9-A811-8678FE05C613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7B68A67-EFB5-4069-99C3-D4A48DEF51BE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데이터 </a:t>
              </a:r>
              <a:endParaRPr lang="en-US" altLang="ko-KR" sz="1400" b="1" dirty="0"/>
            </a:p>
          </p:txBody>
        </p:sp>
      </p:grpSp>
      <p:pic>
        <p:nvPicPr>
          <p:cNvPr id="30" name="그림 29">
            <a:extLst>
              <a:ext uri="{FF2B5EF4-FFF2-40B4-BE49-F238E27FC236}">
                <a16:creationId xmlns:a16="http://schemas.microsoft.com/office/drawing/2014/main" id="{D9836E0A-C671-4A33-A626-9DDF26B13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43" y="1707896"/>
            <a:ext cx="5852657" cy="477294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하교시간</a:t>
              </a:r>
              <a:r>
                <a:rPr lang="en-US" altLang="ko-KR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400" b="1" dirty="0" err="1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교통추정량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06DE3367-AE0C-4173-8739-647AC772F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45" r="21127"/>
          <a:stretch/>
        </p:blipFill>
        <p:spPr>
          <a:xfrm>
            <a:off x="244606" y="1707896"/>
            <a:ext cx="5851394" cy="476545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5DE9DC9-601E-4590-8F2E-7BFDFE3AABF4}"/>
              </a:ext>
            </a:extLst>
          </p:cNvPr>
          <p:cNvSpPr txBox="1"/>
          <p:nvPr/>
        </p:nvSpPr>
        <p:spPr>
          <a:xfrm>
            <a:off x="6486734" y="3138317"/>
            <a:ext cx="548126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어린이 하교시간</a:t>
            </a:r>
            <a:r>
              <a:rPr lang="en-US" altLang="ko-KR" sz="1300" dirty="0"/>
              <a:t>(2pm~6pm)</a:t>
            </a:r>
            <a:r>
              <a:rPr lang="ko-KR" altLang="en-US" sz="1300" dirty="0"/>
              <a:t>의 교통량 분포가 동일함으로 을 평균으로 정재</a:t>
            </a:r>
            <a:r>
              <a:rPr lang="en-US" altLang="ko-KR" sz="1300" dirty="0"/>
              <a:t>, ‘</a:t>
            </a:r>
            <a:r>
              <a:rPr lang="ko-KR" altLang="en-US" sz="1300" dirty="0" err="1"/>
              <a:t>하교시간추정량</a:t>
            </a:r>
            <a:r>
              <a:rPr lang="en-US" altLang="ko-KR" sz="1300" dirty="0"/>
              <a:t>’</a:t>
            </a:r>
            <a:r>
              <a:rPr lang="ko-KR" altLang="en-US" sz="1300" dirty="0"/>
              <a:t> </a:t>
            </a:r>
            <a:r>
              <a:rPr lang="en-US" altLang="ko-KR" sz="1300" dirty="0"/>
              <a:t>Feature</a:t>
            </a:r>
            <a:r>
              <a:rPr lang="ko-KR" altLang="en-US" sz="1300" dirty="0"/>
              <a:t>로 병합</a:t>
            </a:r>
            <a:endParaRPr lang="en-US" altLang="ko-KR" sz="1300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B22189B7-4E43-4727-AC39-CA29E029654D}"/>
              </a:ext>
            </a:extLst>
          </p:cNvPr>
          <p:cNvGrpSpPr/>
          <p:nvPr/>
        </p:nvGrpSpPr>
        <p:grpSpPr>
          <a:xfrm>
            <a:off x="6305970" y="2698766"/>
            <a:ext cx="2392831" cy="361530"/>
            <a:chOff x="6510128" y="1519779"/>
            <a:chExt cx="2392831" cy="361530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0BE47BD7-9E33-4769-B927-CFA3978598C5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6A01D49-B47E-4B4A-BDEF-B06966C1642A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분석방법</a:t>
              </a:r>
              <a:endParaRPr lang="en-US" altLang="ko-KR" sz="1400" b="1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6E5128-2349-40D0-A68A-CF7A1013013E}"/>
              </a:ext>
            </a:extLst>
          </p:cNvPr>
          <p:cNvGrpSpPr/>
          <p:nvPr/>
        </p:nvGrpSpPr>
        <p:grpSpPr>
          <a:xfrm>
            <a:off x="6305969" y="3832184"/>
            <a:ext cx="2392831" cy="361530"/>
            <a:chOff x="6510128" y="1519779"/>
            <a:chExt cx="2392831" cy="361530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25DB01B8-8CE2-43A7-BEF8-1DC78FA32647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3</a:t>
              </a:r>
              <a:endParaRPr lang="ko-KR" altLang="en-US" b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725E528-2570-49EA-9EF0-91869AFA1375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시각화</a:t>
              </a:r>
              <a:endParaRPr lang="en-US" altLang="ko-KR" sz="1400" b="1" dirty="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9BAE4A15-0E1A-430A-B633-ADAA48FBF6A0}"/>
              </a:ext>
            </a:extLst>
          </p:cNvPr>
          <p:cNvSpPr txBox="1"/>
          <p:nvPr/>
        </p:nvSpPr>
        <p:spPr>
          <a:xfrm>
            <a:off x="6486734" y="4272348"/>
            <a:ext cx="548126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각 시간대를 </a:t>
            </a:r>
            <a:r>
              <a:rPr lang="en-US" altLang="ko-KR" sz="1300" dirty="0"/>
              <a:t>200, 400, 600, 800, 1000</a:t>
            </a:r>
            <a:r>
              <a:rPr lang="ko-KR" altLang="en-US" sz="1300" dirty="0"/>
              <a:t>을 기준으로 그룹화하여 교통량이 많을수록 더 진한 색으로 시각화</a:t>
            </a:r>
            <a:endParaRPr lang="en-US" altLang="ko-KR" sz="13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B084EB0-5092-4997-B7A7-EFFF0E73C39B}"/>
              </a:ext>
            </a:extLst>
          </p:cNvPr>
          <p:cNvSpPr txBox="1"/>
          <p:nvPr/>
        </p:nvSpPr>
        <p:spPr>
          <a:xfrm>
            <a:off x="6535137" y="2167879"/>
            <a:ext cx="523792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24.</a:t>
            </a:r>
            <a:r>
              <a:rPr lang="ko-KR" altLang="en-US" sz="1300" dirty="0"/>
              <a:t>평일</a:t>
            </a:r>
            <a:r>
              <a:rPr lang="en-US" altLang="ko-KR" sz="1300" dirty="0"/>
              <a:t>_</a:t>
            </a:r>
            <a:r>
              <a:rPr lang="ko-KR" altLang="en-US" sz="1300" dirty="0"/>
              <a:t>전일</a:t>
            </a:r>
            <a:r>
              <a:rPr lang="en-US" altLang="ko-KR" sz="1300" dirty="0"/>
              <a:t>,</a:t>
            </a:r>
            <a:r>
              <a:rPr lang="ko-KR" altLang="en-US" sz="1300" dirty="0"/>
              <a:t>시간대별</a:t>
            </a:r>
            <a:r>
              <a:rPr lang="en-US" altLang="ko-KR" sz="1300" dirty="0"/>
              <a:t>_</a:t>
            </a:r>
            <a:r>
              <a:rPr lang="ko-KR" altLang="en-US" sz="1300" dirty="0"/>
              <a:t>오산시</a:t>
            </a:r>
            <a:r>
              <a:rPr lang="en-US" altLang="ko-KR" sz="1300" dirty="0"/>
              <a:t>_</a:t>
            </a:r>
            <a:r>
              <a:rPr lang="ko-KR" altLang="en-US" sz="1300" dirty="0" err="1"/>
              <a:t>추정교통량</a:t>
            </a:r>
            <a:r>
              <a:rPr lang="en-US" altLang="ko-KR" sz="1300" dirty="0"/>
              <a:t>_Level6.csv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50B374D-135A-44B0-88F6-ECBCDDCB0A88}"/>
              </a:ext>
            </a:extLst>
          </p:cNvPr>
          <p:cNvGrpSpPr/>
          <p:nvPr/>
        </p:nvGrpSpPr>
        <p:grpSpPr>
          <a:xfrm>
            <a:off x="6305969" y="4965602"/>
            <a:ext cx="2392831" cy="361530"/>
            <a:chOff x="6510128" y="1519779"/>
            <a:chExt cx="2392831" cy="361530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AA2F562F-9CD2-43CC-881C-9997B3C519F1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4</a:t>
              </a:r>
              <a:endParaRPr lang="ko-KR" altLang="en-US" b="1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834F59-4350-4A9E-A832-4709764B2A79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D00A408-F565-4E55-AE55-14F055BB2327}"/>
              </a:ext>
            </a:extLst>
          </p:cNvPr>
          <p:cNvSpPr txBox="1"/>
          <p:nvPr/>
        </p:nvSpPr>
        <p:spPr>
          <a:xfrm>
            <a:off x="6486734" y="5368459"/>
            <a:ext cx="5481268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b="0" i="0" dirty="0">
                <a:solidFill>
                  <a:srgbClr val="000000"/>
                </a:solidFill>
                <a:effectLst/>
                <a:latin typeface="Helvetica Neue"/>
              </a:rPr>
              <a:t>- </a:t>
            </a:r>
            <a:r>
              <a:rPr lang="ko-KR" altLang="en-US" sz="1300" b="0" i="0" dirty="0">
                <a:solidFill>
                  <a:srgbClr val="000000"/>
                </a:solidFill>
                <a:effectLst/>
                <a:latin typeface="Helvetica Neue"/>
              </a:rPr>
              <a:t>하교시간과 등교시간에 따른 교통량 분포의 차이가 크지 않음</a:t>
            </a:r>
            <a:endParaRPr lang="en-US" altLang="ko-KR" sz="13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en-US" altLang="ko-KR" sz="1300" b="0" i="0" dirty="0">
                <a:solidFill>
                  <a:srgbClr val="000000"/>
                </a:solidFill>
                <a:effectLst/>
                <a:latin typeface="Helvetica Neue"/>
              </a:rPr>
              <a:t>- </a:t>
            </a:r>
            <a:r>
              <a:rPr lang="ko-KR" altLang="en-US" sz="1300" b="0" i="0" dirty="0">
                <a:solidFill>
                  <a:srgbClr val="000000"/>
                </a:solidFill>
                <a:effectLst/>
                <a:latin typeface="Helvetica Neue"/>
              </a:rPr>
              <a:t>오산시의 교통량은 시간대에 따른 변화보다 도로의 위치와 종류에 따른 차이가 큰 것을 확인</a:t>
            </a:r>
          </a:p>
        </p:txBody>
      </p:sp>
    </p:spTree>
    <p:extLst>
      <p:ext uri="{BB962C8B-B14F-4D97-AF65-F5344CB8AC3E}">
        <p14:creationId xmlns:p14="http://schemas.microsoft.com/office/powerpoint/2010/main" val="3061569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교통혼잡 빈도 강도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83AC5D75-45ED-491B-9C96-6E456F7D6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4" r="20541"/>
          <a:stretch/>
        </p:blipFill>
        <p:spPr>
          <a:xfrm>
            <a:off x="243344" y="1721081"/>
            <a:ext cx="5852656" cy="4759231"/>
          </a:xfrm>
          <a:prstGeom prst="rect">
            <a:avLst/>
          </a:prstGeom>
        </p:spPr>
      </p:pic>
      <p:grpSp>
        <p:nvGrpSpPr>
          <p:cNvPr id="52" name="그룹 51">
            <a:extLst>
              <a:ext uri="{FF2B5EF4-FFF2-40B4-BE49-F238E27FC236}">
                <a16:creationId xmlns:a16="http://schemas.microsoft.com/office/drawing/2014/main" id="{C62D5936-ED39-4FDA-A9DD-1B2D2529DEE2}"/>
              </a:ext>
            </a:extLst>
          </p:cNvPr>
          <p:cNvGrpSpPr/>
          <p:nvPr/>
        </p:nvGrpSpPr>
        <p:grpSpPr>
          <a:xfrm>
            <a:off x="6305970" y="3550160"/>
            <a:ext cx="2392831" cy="361530"/>
            <a:chOff x="6510128" y="1519779"/>
            <a:chExt cx="2392831" cy="361530"/>
          </a:xfrm>
        </p:grpSpPr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92E5094C-8D70-4C43-AF7A-EE96E544E27C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B25B59-4775-4C96-B797-CE41753B2F3E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시각화</a:t>
              </a:r>
              <a:endParaRPr lang="en-US" altLang="ko-KR" sz="1400" b="1" dirty="0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C56F97D-0374-43A0-8ED9-8ED5B3B79FAE}"/>
              </a:ext>
            </a:extLst>
          </p:cNvPr>
          <p:cNvSpPr txBox="1"/>
          <p:nvPr/>
        </p:nvSpPr>
        <p:spPr>
          <a:xfrm>
            <a:off x="6486735" y="3990324"/>
            <a:ext cx="548126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20, 40, 60, 80, 100</a:t>
            </a:r>
            <a:r>
              <a:rPr lang="ko-KR" altLang="en-US" sz="1300" dirty="0"/>
              <a:t>을 기준으로 교통량 그룹 분류하여 진해질수록 </a:t>
            </a:r>
            <a:endParaRPr lang="en-US" altLang="ko-KR" sz="1300" dirty="0"/>
          </a:p>
          <a:p>
            <a:r>
              <a:rPr lang="ko-KR" altLang="en-US" sz="1300" dirty="0"/>
              <a:t>혼잡 정도가 큰 그룹으로 시각화</a:t>
            </a:r>
            <a:endParaRPr lang="en-US" altLang="ko-KR" sz="1300" dirty="0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7F65E947-3C63-4670-80D9-94A8D683151D}"/>
              </a:ext>
            </a:extLst>
          </p:cNvPr>
          <p:cNvGrpSpPr/>
          <p:nvPr/>
        </p:nvGrpSpPr>
        <p:grpSpPr>
          <a:xfrm>
            <a:off x="6305970" y="2042564"/>
            <a:ext cx="2392831" cy="361530"/>
            <a:chOff x="6510128" y="1519779"/>
            <a:chExt cx="2392831" cy="361530"/>
          </a:xfrm>
        </p:grpSpPr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5FDC7692-FCC5-40C6-8F2E-BC0C2075512E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0DE7AED-59D5-4E88-A033-627DAD8383C6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데이터 </a:t>
              </a:r>
              <a:endParaRPr lang="en-US" altLang="ko-KR" sz="1400" b="1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E48FC1C7-26E2-4E37-BBEF-2340C74C6B7C}"/>
              </a:ext>
            </a:extLst>
          </p:cNvPr>
          <p:cNvSpPr txBox="1"/>
          <p:nvPr/>
        </p:nvSpPr>
        <p:spPr>
          <a:xfrm>
            <a:off x="6486735" y="2485036"/>
            <a:ext cx="5237924" cy="628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25.</a:t>
            </a:r>
            <a:r>
              <a:rPr lang="ko-KR" altLang="en-US" sz="1300" dirty="0"/>
              <a:t>평일</a:t>
            </a:r>
            <a:r>
              <a:rPr lang="en-US" altLang="ko-KR" sz="1300" dirty="0"/>
              <a:t>_</a:t>
            </a:r>
            <a:r>
              <a:rPr lang="ko-KR" altLang="en-US" sz="1300" dirty="0"/>
              <a:t>전일</a:t>
            </a:r>
            <a:r>
              <a:rPr lang="en-US" altLang="ko-KR" sz="1300" dirty="0"/>
              <a:t>_</a:t>
            </a:r>
            <a:r>
              <a:rPr lang="ko-KR" altLang="en-US" sz="1300" dirty="0"/>
              <a:t>오산시</a:t>
            </a:r>
            <a:r>
              <a:rPr lang="en-US" altLang="ko-KR" sz="1300" dirty="0"/>
              <a:t>_</a:t>
            </a:r>
            <a:r>
              <a:rPr lang="ko-KR" altLang="en-US" sz="1300" dirty="0" err="1"/>
              <a:t>혼잡빈도강도</a:t>
            </a:r>
            <a:r>
              <a:rPr lang="en-US" altLang="ko-KR" sz="1300" dirty="0"/>
              <a:t>_Level6.csv</a:t>
            </a:r>
          </a:p>
          <a:p>
            <a:pPr>
              <a:lnSpc>
                <a:spcPct val="200000"/>
              </a:lnSpc>
            </a:pPr>
            <a:r>
              <a:rPr lang="ko-KR" altLang="en-US" sz="1300" dirty="0" err="1"/>
              <a:t>혼잡빈도강도</a:t>
            </a:r>
            <a:r>
              <a:rPr lang="ko-KR" altLang="en-US" sz="1300" dirty="0"/>
              <a:t> 피처가 백분율</a:t>
            </a:r>
            <a:r>
              <a:rPr lang="en-US" altLang="ko-KR" sz="1300" dirty="0"/>
              <a:t>*100</a:t>
            </a:r>
            <a:r>
              <a:rPr lang="ko-KR" altLang="en-US" sz="1300" dirty="0"/>
              <a:t>인 상대적 지표</a:t>
            </a:r>
            <a:endParaRPr lang="en-US" altLang="ko-KR" sz="1300" dirty="0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55F5DF89-A97F-41A0-8434-A8F17660D21C}"/>
              </a:ext>
            </a:extLst>
          </p:cNvPr>
          <p:cNvGrpSpPr/>
          <p:nvPr/>
        </p:nvGrpSpPr>
        <p:grpSpPr>
          <a:xfrm>
            <a:off x="6305970" y="5004324"/>
            <a:ext cx="2392831" cy="361530"/>
            <a:chOff x="6510128" y="1519779"/>
            <a:chExt cx="2392831" cy="361530"/>
          </a:xfrm>
        </p:grpSpPr>
        <p:sp>
          <p:nvSpPr>
            <p:cNvPr id="61" name="사각형: 둥근 모서리 60">
              <a:extLst>
                <a:ext uri="{FF2B5EF4-FFF2-40B4-BE49-F238E27FC236}">
                  <a16:creationId xmlns:a16="http://schemas.microsoft.com/office/drawing/2014/main" id="{AC4E7FBA-6441-4E43-BD15-BDAF7392F695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3</a:t>
              </a:r>
              <a:endParaRPr lang="ko-KR" altLang="en-US" b="1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2E4A1150-A884-4F76-A14A-272A9FD4E924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7DE1073B-5493-4161-B199-24C891AFCB08}"/>
              </a:ext>
            </a:extLst>
          </p:cNvPr>
          <p:cNvSpPr txBox="1"/>
          <p:nvPr/>
        </p:nvSpPr>
        <p:spPr>
          <a:xfrm>
            <a:off x="6486736" y="5400083"/>
            <a:ext cx="548126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- </a:t>
            </a:r>
            <a:r>
              <a:rPr lang="ko-KR" altLang="en-US" sz="1300" dirty="0" err="1"/>
              <a:t>혼잡빈도강도</a:t>
            </a:r>
            <a:r>
              <a:rPr lang="ko-KR" altLang="en-US" sz="1300" dirty="0"/>
              <a:t> 데이터는 교통량 데이터와 반대의 결과를 보여줌</a:t>
            </a:r>
          </a:p>
          <a:p>
            <a:r>
              <a:rPr lang="en-US" altLang="ko-KR" sz="1300" dirty="0"/>
              <a:t>- </a:t>
            </a:r>
            <a:r>
              <a:rPr lang="ko-KR" altLang="en-US" sz="1300" dirty="0"/>
              <a:t>고속도로</a:t>
            </a:r>
            <a:r>
              <a:rPr lang="en-US" altLang="ko-KR" sz="1300" dirty="0"/>
              <a:t>, </a:t>
            </a:r>
            <a:r>
              <a:rPr lang="ko-KR" altLang="en-US" sz="1300" dirty="0"/>
              <a:t>의 혼잡정도가 비교적 낮고 시내의 도로가 더욱 혼잡</a:t>
            </a:r>
            <a:endParaRPr lang="en-US" altLang="ko-KR" sz="1300" dirty="0"/>
          </a:p>
          <a:p>
            <a:r>
              <a:rPr lang="en-US" altLang="ko-KR" sz="1300" dirty="0"/>
              <a:t>- </a:t>
            </a:r>
            <a:r>
              <a:rPr lang="ko-KR" altLang="en-US" sz="1300" dirty="0"/>
              <a:t>오산시의 오른 하단의 지역은 교통사고도 빈번히 일어나는 지역으로 </a:t>
            </a:r>
            <a:endParaRPr lang="en-US" altLang="ko-KR" sz="1300" dirty="0"/>
          </a:p>
          <a:p>
            <a:r>
              <a:rPr lang="en-US" altLang="ko-KR" sz="1300" dirty="0"/>
              <a:t>- </a:t>
            </a:r>
            <a:r>
              <a:rPr lang="ko-KR" altLang="en-US" sz="1300" dirty="0"/>
              <a:t>도로의 혼잡도가 이에 기여했음을 유추가능</a:t>
            </a:r>
            <a:endParaRPr lang="en-US" altLang="ko-KR" sz="1300" dirty="0"/>
          </a:p>
        </p:txBody>
      </p:sp>
    </p:spTree>
    <p:extLst>
      <p:ext uri="{BB962C8B-B14F-4D97-AF65-F5344CB8AC3E}">
        <p14:creationId xmlns:p14="http://schemas.microsoft.com/office/powerpoint/2010/main" val="1009048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교통혼잡 시간 강도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5A411CF1-57B0-47B2-B578-32558C463F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45" r="20984"/>
          <a:stretch/>
        </p:blipFill>
        <p:spPr>
          <a:xfrm>
            <a:off x="243345" y="1707897"/>
            <a:ext cx="5852656" cy="4782355"/>
          </a:xfrm>
          <a:prstGeom prst="rect">
            <a:avLst/>
          </a:prstGeom>
        </p:spPr>
      </p:pic>
      <p:grpSp>
        <p:nvGrpSpPr>
          <p:cNvPr id="40" name="그룹 39">
            <a:extLst>
              <a:ext uri="{FF2B5EF4-FFF2-40B4-BE49-F238E27FC236}">
                <a16:creationId xmlns:a16="http://schemas.microsoft.com/office/drawing/2014/main" id="{05634A7B-1F41-413D-BC90-35F40A7ED8B2}"/>
              </a:ext>
            </a:extLst>
          </p:cNvPr>
          <p:cNvGrpSpPr/>
          <p:nvPr/>
        </p:nvGrpSpPr>
        <p:grpSpPr>
          <a:xfrm>
            <a:off x="6305971" y="3437198"/>
            <a:ext cx="2392831" cy="361530"/>
            <a:chOff x="6510128" y="1519779"/>
            <a:chExt cx="2392831" cy="361530"/>
          </a:xfrm>
        </p:grpSpPr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8F6F7E5A-A06B-440E-A2C4-3EA08FF2B650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63F9FF8-472E-49B3-A513-858B6BCE4816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시각화</a:t>
              </a:r>
              <a:endParaRPr lang="en-US" altLang="ko-KR" sz="1400" b="1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81D528E-0EF2-45D1-865E-ADB08C5BA0A5}"/>
              </a:ext>
            </a:extLst>
          </p:cNvPr>
          <p:cNvSpPr txBox="1"/>
          <p:nvPr/>
        </p:nvSpPr>
        <p:spPr>
          <a:xfrm>
            <a:off x="6486736" y="3877362"/>
            <a:ext cx="548126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20, 40, 60, 80, 100</a:t>
            </a:r>
            <a:r>
              <a:rPr lang="ko-KR" altLang="en-US" sz="1300" dirty="0"/>
              <a:t>을 기준으로 교통량 그룹 분류하여 진해질수록 </a:t>
            </a:r>
            <a:endParaRPr lang="en-US" altLang="ko-KR" sz="1300" dirty="0"/>
          </a:p>
          <a:p>
            <a:r>
              <a:rPr lang="ko-KR" altLang="en-US" sz="1300" dirty="0"/>
              <a:t>혼잡 정도가 큰 그룹으로 시각화</a:t>
            </a:r>
            <a:endParaRPr lang="en-US" altLang="ko-KR" sz="1300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20B15059-C916-43DE-8428-ED79DE46321E}"/>
              </a:ext>
            </a:extLst>
          </p:cNvPr>
          <p:cNvGrpSpPr/>
          <p:nvPr/>
        </p:nvGrpSpPr>
        <p:grpSpPr>
          <a:xfrm>
            <a:off x="6305970" y="2023907"/>
            <a:ext cx="2392831" cy="361530"/>
            <a:chOff x="6510128" y="1519779"/>
            <a:chExt cx="2392831" cy="361530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EF32CBD8-6530-4CFF-B262-59FEFD3B6081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248EBD3-13C7-41BA-B096-33C8D9A8463D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데이터 </a:t>
              </a:r>
              <a:endParaRPr lang="en-US" altLang="ko-KR" sz="1400" b="1" dirty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1406FBD7-E10E-4BE0-938D-13B567066274}"/>
              </a:ext>
            </a:extLst>
          </p:cNvPr>
          <p:cNvSpPr txBox="1"/>
          <p:nvPr/>
        </p:nvSpPr>
        <p:spPr>
          <a:xfrm>
            <a:off x="6486735" y="2466379"/>
            <a:ext cx="5237924" cy="628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26.</a:t>
            </a:r>
            <a:r>
              <a:rPr lang="ko-KR" altLang="en-US" sz="1300" dirty="0"/>
              <a:t>평일</a:t>
            </a:r>
            <a:r>
              <a:rPr lang="en-US" altLang="ko-KR" sz="1300" dirty="0"/>
              <a:t>_</a:t>
            </a:r>
            <a:r>
              <a:rPr lang="ko-KR" altLang="en-US" sz="1300" dirty="0"/>
              <a:t>전일</a:t>
            </a:r>
            <a:r>
              <a:rPr lang="en-US" altLang="ko-KR" sz="1300" dirty="0"/>
              <a:t>_</a:t>
            </a:r>
            <a:r>
              <a:rPr lang="ko-KR" altLang="en-US" sz="1300" dirty="0"/>
              <a:t>오산시</a:t>
            </a:r>
            <a:r>
              <a:rPr lang="en-US" altLang="ko-KR" sz="1300" dirty="0"/>
              <a:t>_</a:t>
            </a:r>
            <a:r>
              <a:rPr lang="ko-KR" altLang="en-US" sz="1300" dirty="0"/>
              <a:t>혼잡시간강도</a:t>
            </a:r>
            <a:r>
              <a:rPr lang="en-US" altLang="ko-KR" sz="1300" dirty="0"/>
              <a:t>_Level6.csv</a:t>
            </a:r>
          </a:p>
          <a:p>
            <a:pPr>
              <a:lnSpc>
                <a:spcPct val="200000"/>
              </a:lnSpc>
            </a:pPr>
            <a:r>
              <a:rPr lang="ko-KR" altLang="en-US" sz="1300" dirty="0"/>
              <a:t>혼잡시간강도 피처가 백분율</a:t>
            </a:r>
            <a:r>
              <a:rPr lang="en-US" altLang="ko-KR" sz="1300" dirty="0"/>
              <a:t>*100</a:t>
            </a:r>
            <a:r>
              <a:rPr lang="ko-KR" altLang="en-US" sz="1300" dirty="0"/>
              <a:t>인 상대적 지표</a:t>
            </a:r>
            <a:endParaRPr lang="en-US" altLang="ko-KR" sz="1300" dirty="0"/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585E6D6D-60AF-4A00-8A7D-AE97807E1196}"/>
              </a:ext>
            </a:extLst>
          </p:cNvPr>
          <p:cNvGrpSpPr/>
          <p:nvPr/>
        </p:nvGrpSpPr>
        <p:grpSpPr>
          <a:xfrm>
            <a:off x="6305970" y="4677569"/>
            <a:ext cx="2392831" cy="361530"/>
            <a:chOff x="6510128" y="1519779"/>
            <a:chExt cx="2392831" cy="361530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07083878-BD03-481B-9C18-4D259FC4BC05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3</a:t>
              </a:r>
              <a:endParaRPr lang="ko-KR" altLang="en-US" b="1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7B08A00-87A0-4A58-AF29-213023855717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05B1A31E-F33B-463E-BA06-8EBC46BC00E9}"/>
              </a:ext>
            </a:extLst>
          </p:cNvPr>
          <p:cNvSpPr txBox="1"/>
          <p:nvPr/>
        </p:nvSpPr>
        <p:spPr>
          <a:xfrm>
            <a:off x="6486736" y="5073328"/>
            <a:ext cx="5481268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- </a:t>
            </a:r>
            <a:r>
              <a:rPr lang="ko-KR" altLang="en-US" sz="1300" dirty="0"/>
              <a:t>혼잡시간강도 데이터는 교통량 데이터와 반대의 결과를 보여줌</a:t>
            </a:r>
          </a:p>
          <a:p>
            <a:r>
              <a:rPr lang="en-US" altLang="ko-KR" sz="1300" dirty="0"/>
              <a:t>- </a:t>
            </a:r>
            <a:r>
              <a:rPr lang="ko-KR" altLang="en-US" sz="1300" dirty="0"/>
              <a:t>고속도로의 혼잡정도가 비교적 낮고 시내의 도로가 더욱 혼잡</a:t>
            </a:r>
          </a:p>
          <a:p>
            <a:r>
              <a:rPr lang="en-US" altLang="ko-KR" sz="1300" dirty="0"/>
              <a:t>- </a:t>
            </a:r>
            <a:r>
              <a:rPr lang="ko-KR" altLang="en-US" sz="1300" dirty="0" err="1"/>
              <a:t>법음동</a:t>
            </a:r>
            <a:r>
              <a:rPr lang="en-US" altLang="ko-KR" sz="1300" dirty="0"/>
              <a:t>, </a:t>
            </a:r>
            <a:r>
              <a:rPr lang="ko-KR" altLang="en-US" sz="1300" dirty="0"/>
              <a:t>가수동</a:t>
            </a:r>
            <a:r>
              <a:rPr lang="en-US" altLang="ko-KR" sz="1300" dirty="0"/>
              <a:t>, </a:t>
            </a:r>
            <a:r>
              <a:rPr lang="ko-KR" altLang="en-US" sz="1300" dirty="0"/>
              <a:t>오산동을 잇는 대로가 빈도와 시간의 정도가 모두 큼</a:t>
            </a:r>
            <a:endParaRPr lang="en-US" altLang="ko-KR" sz="1300" dirty="0"/>
          </a:p>
          <a:p>
            <a:r>
              <a:rPr lang="en-US" altLang="ko-KR" sz="1300" dirty="0"/>
              <a:t>- </a:t>
            </a:r>
            <a:r>
              <a:rPr lang="ko-KR" altLang="en-US" sz="1300" dirty="0"/>
              <a:t>오산시의 도로는 전체적으로 혼잡 시간이 짧게 자주오는 것이 아닌</a:t>
            </a:r>
            <a:endParaRPr lang="en-US" altLang="ko-KR" sz="1300" dirty="0"/>
          </a:p>
          <a:p>
            <a:r>
              <a:rPr lang="ko-KR" altLang="en-US" sz="1300" dirty="0"/>
              <a:t>도로의 혼잡도가 오래 지속됨을 확인</a:t>
            </a:r>
          </a:p>
        </p:txBody>
      </p:sp>
    </p:spTree>
    <p:extLst>
      <p:ext uri="{BB962C8B-B14F-4D97-AF65-F5344CB8AC3E}">
        <p14:creationId xmlns:p14="http://schemas.microsoft.com/office/powerpoint/2010/main" val="3873973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등교시간</a:t>
              </a:r>
              <a:r>
                <a:rPr lang="en-US" altLang="ko-KR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유동인구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15DE9DC9-601E-4590-8F2E-7BFDFE3AABF4}"/>
              </a:ext>
            </a:extLst>
          </p:cNvPr>
          <p:cNvSpPr txBox="1"/>
          <p:nvPr/>
        </p:nvSpPr>
        <p:spPr>
          <a:xfrm>
            <a:off x="6483866" y="3209804"/>
            <a:ext cx="523792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어린이 등교시간</a:t>
            </a:r>
            <a:r>
              <a:rPr lang="en-US" altLang="ko-KR" sz="1300" dirty="0"/>
              <a:t>(2pm~6pm)</a:t>
            </a:r>
            <a:r>
              <a:rPr lang="ko-KR" altLang="en-US" sz="1300" dirty="0"/>
              <a:t>의 유동인구 수를 합으로 정재</a:t>
            </a:r>
            <a:r>
              <a:rPr lang="en-US" altLang="ko-KR" sz="1300" dirty="0"/>
              <a:t>,</a:t>
            </a:r>
          </a:p>
          <a:p>
            <a:r>
              <a:rPr lang="en-US" altLang="ko-KR" sz="1300" dirty="0"/>
              <a:t>‘</a:t>
            </a:r>
            <a:r>
              <a:rPr lang="ko-KR" altLang="en-US" sz="1300" dirty="0"/>
              <a:t>등교시간</a:t>
            </a:r>
            <a:r>
              <a:rPr lang="en-US" altLang="ko-KR" sz="1300" dirty="0"/>
              <a:t>_</a:t>
            </a:r>
            <a:r>
              <a:rPr lang="ko-KR" altLang="en-US" sz="1300" dirty="0"/>
              <a:t>유동인구</a:t>
            </a:r>
            <a:r>
              <a:rPr lang="en-US" altLang="ko-KR" sz="1300" dirty="0"/>
              <a:t>’</a:t>
            </a:r>
            <a:r>
              <a:rPr lang="ko-KR" altLang="en-US" sz="1300" dirty="0"/>
              <a:t> </a:t>
            </a:r>
            <a:r>
              <a:rPr lang="en-US" altLang="ko-KR" sz="1300" dirty="0"/>
              <a:t>Feature</a:t>
            </a:r>
            <a:r>
              <a:rPr lang="ko-KR" altLang="en-US" sz="1300" dirty="0"/>
              <a:t>로 병합</a:t>
            </a:r>
            <a:endParaRPr lang="en-US" altLang="ko-KR" sz="1300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B22189B7-4E43-4727-AC39-CA29E029654D}"/>
              </a:ext>
            </a:extLst>
          </p:cNvPr>
          <p:cNvGrpSpPr/>
          <p:nvPr/>
        </p:nvGrpSpPr>
        <p:grpSpPr>
          <a:xfrm>
            <a:off x="6303101" y="2770253"/>
            <a:ext cx="2392831" cy="361530"/>
            <a:chOff x="6510128" y="1519779"/>
            <a:chExt cx="2392831" cy="361530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0BE47BD7-9E33-4769-B927-CFA3978598C5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6A01D49-B47E-4B4A-BDEF-B06966C1642A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분석방법</a:t>
              </a:r>
              <a:endParaRPr lang="en-US" altLang="ko-KR" sz="1400" b="1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6E5128-2349-40D0-A68A-CF7A1013013E}"/>
              </a:ext>
            </a:extLst>
          </p:cNvPr>
          <p:cNvGrpSpPr/>
          <p:nvPr/>
        </p:nvGrpSpPr>
        <p:grpSpPr>
          <a:xfrm>
            <a:off x="6303101" y="3988531"/>
            <a:ext cx="2392831" cy="361530"/>
            <a:chOff x="6510128" y="1519779"/>
            <a:chExt cx="2392831" cy="361530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25DB01B8-8CE2-43A7-BEF8-1DC78FA32647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3</a:t>
              </a:r>
              <a:endParaRPr lang="ko-KR" altLang="en-US" b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725E528-2570-49EA-9EF0-91869AFA1375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시각화</a:t>
              </a:r>
              <a:endParaRPr lang="en-US" altLang="ko-KR" sz="1400" b="1" dirty="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9BAE4A15-0E1A-430A-B633-ADAA48FBF6A0}"/>
              </a:ext>
            </a:extLst>
          </p:cNvPr>
          <p:cNvSpPr txBox="1"/>
          <p:nvPr/>
        </p:nvSpPr>
        <p:spPr>
          <a:xfrm>
            <a:off x="6483866" y="4428695"/>
            <a:ext cx="548126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유동인구 수의 평균을 계산하고 평균 값을 기준</a:t>
            </a:r>
            <a:endParaRPr lang="en-US" altLang="ko-KR" sz="1300" dirty="0"/>
          </a:p>
          <a:p>
            <a:r>
              <a:rPr lang="ko-KR" altLang="en-US" sz="1300" dirty="0"/>
              <a:t>평균 값 이상인 경우</a:t>
            </a:r>
            <a:r>
              <a:rPr lang="en-US" altLang="ko-KR" sz="1300" dirty="0"/>
              <a:t>, </a:t>
            </a:r>
            <a:r>
              <a:rPr lang="ko-KR" altLang="en-US" sz="1300" dirty="0"/>
              <a:t>붉은 점으로 표현</a:t>
            </a:r>
            <a:endParaRPr lang="en-US" altLang="ko-KR" sz="1300" dirty="0"/>
          </a:p>
          <a:p>
            <a:r>
              <a:rPr lang="ko-KR" altLang="en-US" sz="1300" dirty="0"/>
              <a:t>평균 값 아래인 경우 녹색 점으로 표현</a:t>
            </a:r>
            <a:endParaRPr lang="en-US" altLang="ko-KR" sz="1300" dirty="0"/>
          </a:p>
          <a:p>
            <a:endParaRPr lang="en-US" altLang="ko-KR" sz="1300" dirty="0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C0103BE-D693-485D-9984-58539901B584}"/>
              </a:ext>
            </a:extLst>
          </p:cNvPr>
          <p:cNvGrpSpPr/>
          <p:nvPr/>
        </p:nvGrpSpPr>
        <p:grpSpPr>
          <a:xfrm>
            <a:off x="6303101" y="1740639"/>
            <a:ext cx="2392831" cy="361530"/>
            <a:chOff x="6510128" y="1519779"/>
            <a:chExt cx="2392831" cy="361530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FFF6D8A6-AF81-4E7C-94D9-95E596B946CD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1E02F6B-4016-40EF-89C2-E771F72BF44C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데이터 </a:t>
              </a:r>
              <a:endParaRPr lang="en-US" altLang="ko-KR" sz="1400" b="1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50B374D-135A-44B0-88F6-ECBCDDCB0A88}"/>
              </a:ext>
            </a:extLst>
          </p:cNvPr>
          <p:cNvGrpSpPr/>
          <p:nvPr/>
        </p:nvGrpSpPr>
        <p:grpSpPr>
          <a:xfrm>
            <a:off x="6303101" y="5442695"/>
            <a:ext cx="2392831" cy="361530"/>
            <a:chOff x="6510128" y="1519779"/>
            <a:chExt cx="2392831" cy="361530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AA2F562F-9CD2-43CC-881C-9997B3C519F1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4</a:t>
              </a:r>
              <a:endParaRPr lang="ko-KR" altLang="en-US" b="1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834F59-4350-4A9E-A832-4709764B2A79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D00A408-F565-4E55-AE55-14F055BB2327}"/>
              </a:ext>
            </a:extLst>
          </p:cNvPr>
          <p:cNvSpPr txBox="1"/>
          <p:nvPr/>
        </p:nvSpPr>
        <p:spPr>
          <a:xfrm>
            <a:off x="6483866" y="5845552"/>
            <a:ext cx="5481268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어린이 교통사고가 나는 지역에 붉은 색 구간이 많이 분포</a:t>
            </a:r>
            <a:r>
              <a:rPr lang="en-US" altLang="ko-KR" sz="1300" dirty="0"/>
              <a:t>.</a:t>
            </a:r>
            <a:r>
              <a:rPr lang="ko-KR" altLang="en-US" sz="1300" dirty="0"/>
              <a:t> </a:t>
            </a:r>
            <a:endParaRPr lang="en-US" altLang="ko-KR" sz="1300" dirty="0"/>
          </a:p>
          <a:p>
            <a:r>
              <a:rPr lang="ko-KR" altLang="en-US" sz="1300" dirty="0"/>
              <a:t>어린이 교통사고가 </a:t>
            </a:r>
            <a:r>
              <a:rPr lang="en-US" altLang="ko-KR" sz="1300" dirty="0"/>
              <a:t>1</a:t>
            </a:r>
            <a:r>
              <a:rPr lang="ko-KR" altLang="en-US" sz="1300" dirty="0"/>
              <a:t>회 이상 나는 지역들이 교통 혼잡도와 유동인구 수가 많음을 알 수 있음</a:t>
            </a:r>
            <a:r>
              <a:rPr lang="en-US" altLang="ko-KR" sz="1300" dirty="0"/>
              <a:t>.</a:t>
            </a: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D70A0080-22C5-4890-A980-9DBF402A1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44" y="1707898"/>
            <a:ext cx="5852656" cy="475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EF297FC-4DE3-4289-9753-F7E3F5B9015F}"/>
              </a:ext>
            </a:extLst>
          </p:cNvPr>
          <p:cNvSpPr txBox="1"/>
          <p:nvPr/>
        </p:nvSpPr>
        <p:spPr>
          <a:xfrm>
            <a:off x="6483866" y="2183111"/>
            <a:ext cx="523792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8.</a:t>
            </a:r>
            <a:r>
              <a:rPr lang="ko-KR" altLang="en-US" sz="1300" dirty="0"/>
              <a:t>오산시</a:t>
            </a:r>
            <a:r>
              <a:rPr lang="en-US" altLang="ko-KR" sz="1300" dirty="0"/>
              <a:t>_</a:t>
            </a:r>
            <a:r>
              <a:rPr lang="ko-KR" altLang="en-US" sz="1300" dirty="0"/>
              <a:t>유동인구</a:t>
            </a:r>
            <a:r>
              <a:rPr lang="en-US" altLang="ko-KR" sz="1300" dirty="0"/>
              <a:t>(2019).csv</a:t>
            </a:r>
          </a:p>
        </p:txBody>
      </p:sp>
    </p:spTree>
    <p:extLst>
      <p:ext uri="{BB962C8B-B14F-4D97-AF65-F5344CB8AC3E}">
        <p14:creationId xmlns:p14="http://schemas.microsoft.com/office/powerpoint/2010/main" val="2246491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하교시간</a:t>
              </a:r>
              <a:r>
                <a:rPr lang="en-US" altLang="ko-KR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유동인구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B22189B7-4E43-4727-AC39-CA29E029654D}"/>
              </a:ext>
            </a:extLst>
          </p:cNvPr>
          <p:cNvGrpSpPr/>
          <p:nvPr/>
        </p:nvGrpSpPr>
        <p:grpSpPr>
          <a:xfrm>
            <a:off x="6303104" y="2770253"/>
            <a:ext cx="2392831" cy="361530"/>
            <a:chOff x="6510128" y="1519779"/>
            <a:chExt cx="2392831" cy="361530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0BE47BD7-9E33-4769-B927-CFA3978598C5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6A01D49-B47E-4B4A-BDEF-B06966C1642A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분석방법</a:t>
              </a:r>
              <a:endParaRPr lang="en-US" altLang="ko-KR" sz="1400" b="1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6E5128-2349-40D0-A68A-CF7A1013013E}"/>
              </a:ext>
            </a:extLst>
          </p:cNvPr>
          <p:cNvGrpSpPr/>
          <p:nvPr/>
        </p:nvGrpSpPr>
        <p:grpSpPr>
          <a:xfrm>
            <a:off x="6303104" y="3988531"/>
            <a:ext cx="2392831" cy="361530"/>
            <a:chOff x="6510128" y="1519779"/>
            <a:chExt cx="2392831" cy="361530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25DB01B8-8CE2-43A7-BEF8-1DC78FA32647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3</a:t>
              </a:r>
              <a:endParaRPr lang="ko-KR" altLang="en-US" b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725E528-2570-49EA-9EF0-91869AFA1375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시각화</a:t>
              </a:r>
              <a:endParaRPr lang="en-US" altLang="ko-KR" sz="1400" b="1" dirty="0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C0103BE-D693-485D-9984-58539901B584}"/>
              </a:ext>
            </a:extLst>
          </p:cNvPr>
          <p:cNvGrpSpPr/>
          <p:nvPr/>
        </p:nvGrpSpPr>
        <p:grpSpPr>
          <a:xfrm>
            <a:off x="6303104" y="1740639"/>
            <a:ext cx="2392831" cy="361530"/>
            <a:chOff x="6510128" y="1519779"/>
            <a:chExt cx="2392831" cy="361530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FFF6D8A6-AF81-4E7C-94D9-95E596B946CD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1E02F6B-4016-40EF-89C2-E771F72BF44C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데이터 </a:t>
              </a:r>
              <a:endParaRPr lang="en-US" altLang="ko-KR" sz="1400" b="1" dirty="0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BB084EB0-5092-4997-B7A7-EFFF0E73C39B}"/>
              </a:ext>
            </a:extLst>
          </p:cNvPr>
          <p:cNvSpPr txBox="1"/>
          <p:nvPr/>
        </p:nvSpPr>
        <p:spPr>
          <a:xfrm>
            <a:off x="6483869" y="2183111"/>
            <a:ext cx="523792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8.</a:t>
            </a:r>
            <a:r>
              <a:rPr lang="ko-KR" altLang="en-US" sz="1300" dirty="0"/>
              <a:t>오산시</a:t>
            </a:r>
            <a:r>
              <a:rPr lang="en-US" altLang="ko-KR" sz="1300" dirty="0"/>
              <a:t>_</a:t>
            </a:r>
            <a:r>
              <a:rPr lang="ko-KR" altLang="en-US" sz="1300" dirty="0"/>
              <a:t>유동인구</a:t>
            </a:r>
            <a:r>
              <a:rPr lang="en-US" altLang="ko-KR" sz="1300" dirty="0"/>
              <a:t>(2019).csv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50B374D-135A-44B0-88F6-ECBCDDCB0A88}"/>
              </a:ext>
            </a:extLst>
          </p:cNvPr>
          <p:cNvGrpSpPr/>
          <p:nvPr/>
        </p:nvGrpSpPr>
        <p:grpSpPr>
          <a:xfrm>
            <a:off x="6303104" y="5442695"/>
            <a:ext cx="2392831" cy="361530"/>
            <a:chOff x="6510128" y="1519779"/>
            <a:chExt cx="2392831" cy="361530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AA2F562F-9CD2-43CC-881C-9997B3C519F1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4</a:t>
              </a:r>
              <a:endParaRPr lang="ko-KR" altLang="en-US" b="1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834F59-4350-4A9E-A832-4709764B2A79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pic>
        <p:nvPicPr>
          <p:cNvPr id="25" name="Picture 4">
            <a:extLst>
              <a:ext uri="{FF2B5EF4-FFF2-40B4-BE49-F238E27FC236}">
                <a16:creationId xmlns:a16="http://schemas.microsoft.com/office/drawing/2014/main" id="{B57655AC-FCBB-4EFF-B25E-98D9F1613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43" y="1707897"/>
            <a:ext cx="5852657" cy="475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F12A387-A0CD-48EB-ABEB-EFFA42F63058}"/>
              </a:ext>
            </a:extLst>
          </p:cNvPr>
          <p:cNvSpPr txBox="1"/>
          <p:nvPr/>
        </p:nvSpPr>
        <p:spPr>
          <a:xfrm>
            <a:off x="6483869" y="3209804"/>
            <a:ext cx="523792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어린이 등교시간</a:t>
            </a:r>
            <a:r>
              <a:rPr lang="en-US" altLang="ko-KR" sz="1300" dirty="0"/>
              <a:t>(2pm~6pm)</a:t>
            </a:r>
            <a:r>
              <a:rPr lang="ko-KR" altLang="en-US" sz="1300" dirty="0"/>
              <a:t>의 유동인구 수를 합으로 정재</a:t>
            </a:r>
            <a:r>
              <a:rPr lang="en-US" altLang="ko-KR" sz="1300" dirty="0"/>
              <a:t>,</a:t>
            </a:r>
          </a:p>
          <a:p>
            <a:r>
              <a:rPr lang="en-US" altLang="ko-KR" sz="1300" dirty="0"/>
              <a:t>‘</a:t>
            </a:r>
            <a:r>
              <a:rPr lang="ko-KR" altLang="en-US" sz="1300" dirty="0"/>
              <a:t>하교시간</a:t>
            </a:r>
            <a:r>
              <a:rPr lang="en-US" altLang="ko-KR" sz="1300" dirty="0"/>
              <a:t>_</a:t>
            </a:r>
            <a:r>
              <a:rPr lang="ko-KR" altLang="en-US" sz="1300" dirty="0"/>
              <a:t>유동인구</a:t>
            </a:r>
            <a:r>
              <a:rPr lang="en-US" altLang="ko-KR" sz="1300" dirty="0"/>
              <a:t>’</a:t>
            </a:r>
            <a:r>
              <a:rPr lang="ko-KR" altLang="en-US" sz="1300" dirty="0"/>
              <a:t> </a:t>
            </a:r>
            <a:r>
              <a:rPr lang="en-US" altLang="ko-KR" sz="1300" dirty="0"/>
              <a:t>Feature</a:t>
            </a:r>
            <a:r>
              <a:rPr lang="ko-KR" altLang="en-US" sz="1300" dirty="0"/>
              <a:t>로 병합</a:t>
            </a:r>
            <a:endParaRPr lang="en-US" altLang="ko-KR" sz="13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5B87C0D-DE1E-4EEB-AADC-E6DC4B7D9B5D}"/>
              </a:ext>
            </a:extLst>
          </p:cNvPr>
          <p:cNvSpPr txBox="1"/>
          <p:nvPr/>
        </p:nvSpPr>
        <p:spPr>
          <a:xfrm>
            <a:off x="6483869" y="4428695"/>
            <a:ext cx="548126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유동인구 수의 평균을 계산하고 평균 값을 기준</a:t>
            </a:r>
            <a:endParaRPr lang="en-US" altLang="ko-KR" sz="1300" dirty="0"/>
          </a:p>
          <a:p>
            <a:r>
              <a:rPr lang="ko-KR" altLang="en-US" sz="1300" dirty="0"/>
              <a:t>평균 값 이상인 경우</a:t>
            </a:r>
            <a:r>
              <a:rPr lang="en-US" altLang="ko-KR" sz="1300" dirty="0"/>
              <a:t>, </a:t>
            </a:r>
            <a:r>
              <a:rPr lang="ko-KR" altLang="en-US" sz="1300" dirty="0"/>
              <a:t>붉은 점으로 표현</a:t>
            </a:r>
            <a:endParaRPr lang="en-US" altLang="ko-KR" sz="1300" dirty="0"/>
          </a:p>
          <a:p>
            <a:r>
              <a:rPr lang="ko-KR" altLang="en-US" sz="1300" dirty="0"/>
              <a:t>평균 값 아래인 경우 녹색 점으로 표현</a:t>
            </a:r>
            <a:endParaRPr lang="en-US" altLang="ko-KR" sz="1300" dirty="0"/>
          </a:p>
          <a:p>
            <a:endParaRPr lang="en-US" altLang="ko-KR" sz="13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8BF40A-31D3-4AC9-9924-127E7D5379DA}"/>
              </a:ext>
            </a:extLst>
          </p:cNvPr>
          <p:cNvSpPr txBox="1"/>
          <p:nvPr/>
        </p:nvSpPr>
        <p:spPr>
          <a:xfrm>
            <a:off x="6483869" y="5845552"/>
            <a:ext cx="548126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등교시간과 유사한 분포를 보임</a:t>
            </a:r>
            <a:r>
              <a:rPr lang="en-US" altLang="ko-KR" sz="1300" dirty="0"/>
              <a:t>.</a:t>
            </a:r>
          </a:p>
          <a:p>
            <a:r>
              <a:rPr lang="ko-KR" altLang="en-US" sz="1300" dirty="0"/>
              <a:t>어린이 교통사고가 나는 지역에 붉은 색이 많이 분포</a:t>
            </a:r>
            <a:r>
              <a:rPr lang="en-US" altLang="ko-KR" sz="1300" dirty="0"/>
              <a:t>.</a:t>
            </a:r>
            <a:r>
              <a:rPr lang="ko-KR" altLang="en-US" sz="1300" dirty="0"/>
              <a:t> </a:t>
            </a:r>
            <a:endParaRPr lang="en-US" altLang="ko-KR" sz="1300" dirty="0"/>
          </a:p>
          <a:p>
            <a:r>
              <a:rPr lang="ko-KR" altLang="en-US" sz="1300" dirty="0"/>
              <a:t>어린이 교통사고가 </a:t>
            </a:r>
            <a:r>
              <a:rPr lang="en-US" altLang="ko-KR" sz="1300" dirty="0"/>
              <a:t>1</a:t>
            </a:r>
            <a:r>
              <a:rPr lang="ko-KR" altLang="en-US" sz="1300" dirty="0"/>
              <a:t>회 이상 나는 지역들이 교통 혼잡도와 유동인구가 많음을 알 수 있음</a:t>
            </a:r>
            <a:r>
              <a:rPr lang="en-US" altLang="ko-KR" sz="13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2388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5C6F18-D945-45B4-AC95-D61B8D09C6C6}"/>
              </a:ext>
            </a:extLst>
          </p:cNvPr>
          <p:cNvSpPr/>
          <p:nvPr/>
        </p:nvSpPr>
        <p:spPr>
          <a:xfrm>
            <a:off x="7216725" y="1918096"/>
            <a:ext cx="4283765" cy="2637984"/>
          </a:xfrm>
          <a:prstGeom prst="rect">
            <a:avLst/>
          </a:prstGeom>
          <a:noFill/>
          <a:ln>
            <a:solidFill>
              <a:srgbClr val="756E5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EDA</a:t>
              </a:r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결과 분석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A0BAE8F6-3FC8-4218-AC35-DB09E390E83E}"/>
              </a:ext>
            </a:extLst>
          </p:cNvPr>
          <p:cNvGrpSpPr/>
          <p:nvPr/>
        </p:nvGrpSpPr>
        <p:grpSpPr>
          <a:xfrm>
            <a:off x="500206" y="1583432"/>
            <a:ext cx="6208965" cy="5078665"/>
            <a:chOff x="1002388" y="1917946"/>
            <a:chExt cx="4486796" cy="4221294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C9D9B52A-894A-4BDC-81D5-BD22ECE12D06}"/>
                </a:ext>
              </a:extLst>
            </p:cNvPr>
            <p:cNvSpPr/>
            <p:nvPr/>
          </p:nvSpPr>
          <p:spPr>
            <a:xfrm>
              <a:off x="1002388" y="2178664"/>
              <a:ext cx="4486796" cy="39605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60C6E8F3-E468-4552-BE3C-B3D53CF2558E}"/>
                </a:ext>
              </a:extLst>
            </p:cNvPr>
            <p:cNvSpPr/>
            <p:nvPr/>
          </p:nvSpPr>
          <p:spPr>
            <a:xfrm>
              <a:off x="1002388" y="1917946"/>
              <a:ext cx="1637002" cy="341705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오산시 전체  특성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36E8B9DD-4DDC-404C-A2D6-3CD54CC7E5A0}"/>
              </a:ext>
            </a:extLst>
          </p:cNvPr>
          <p:cNvSpPr txBox="1"/>
          <p:nvPr/>
        </p:nvSpPr>
        <p:spPr>
          <a:xfrm>
            <a:off x="500206" y="5573921"/>
            <a:ext cx="62685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오산시를 붉은 선 기준으로 나누었을 때 오른쪽 지역</a:t>
            </a:r>
            <a:r>
              <a:rPr lang="en-US" altLang="ko-KR" sz="1600" dirty="0"/>
              <a:t> (</a:t>
            </a:r>
            <a:r>
              <a:rPr lang="ko-KR" altLang="en-US" sz="1600" dirty="0" err="1"/>
              <a:t>세교동</a:t>
            </a:r>
            <a:r>
              <a:rPr lang="en-US" altLang="ko-KR" sz="1600" dirty="0"/>
              <a:t>, </a:t>
            </a:r>
          </a:p>
          <a:p>
            <a:r>
              <a:rPr lang="ko-KR" altLang="en-US" sz="1600" dirty="0"/>
              <a:t>    중앙동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대원동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신장동</a:t>
            </a:r>
            <a:r>
              <a:rPr lang="en-US" altLang="ko-KR" sz="1600" dirty="0"/>
              <a:t>)</a:t>
            </a:r>
            <a:r>
              <a:rPr lang="ko-KR" altLang="en-US" sz="1600" dirty="0"/>
              <a:t>이 유동인구</a:t>
            </a:r>
            <a:r>
              <a:rPr lang="en-US" altLang="ko-KR" sz="1600" dirty="0"/>
              <a:t>, </a:t>
            </a:r>
            <a:r>
              <a:rPr lang="ko-KR" altLang="en-US" sz="1600" dirty="0"/>
              <a:t>혼잡지표</a:t>
            </a:r>
            <a:r>
              <a:rPr lang="en-US" altLang="ko-KR" sz="1600" dirty="0"/>
              <a:t>, </a:t>
            </a:r>
            <a:r>
              <a:rPr lang="ko-KR" altLang="en-US" sz="1600" dirty="0"/>
              <a:t>교통량이 밀집</a:t>
            </a:r>
            <a:endParaRPr lang="en-US" altLang="ko-KR" sz="1600" dirty="0"/>
          </a:p>
          <a:p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대부분의 교통사고 발생 지역은 </a:t>
            </a:r>
            <a:r>
              <a:rPr lang="ko-KR" altLang="en-US" sz="1600" dirty="0" err="1"/>
              <a:t>세교동</a:t>
            </a:r>
            <a:r>
              <a:rPr lang="en-US" altLang="ko-KR" sz="1600" dirty="0"/>
              <a:t>, </a:t>
            </a:r>
            <a:r>
              <a:rPr lang="ko-KR" altLang="en-US" sz="1600" dirty="0"/>
              <a:t>중앙동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대원동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신장동</a:t>
            </a:r>
            <a:r>
              <a:rPr lang="ko-KR" altLang="en-US" sz="1600" dirty="0"/>
              <a:t> 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C9B169E-63F6-44DF-B026-BC4A6AA44EC2}"/>
              </a:ext>
            </a:extLst>
          </p:cNvPr>
          <p:cNvSpPr/>
          <p:nvPr/>
        </p:nvSpPr>
        <p:spPr>
          <a:xfrm>
            <a:off x="7216725" y="1668607"/>
            <a:ext cx="2931670" cy="415656"/>
          </a:xfrm>
          <a:prstGeom prst="roundRect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/>
              <a:t>어린이 교통사고 다발성 지역</a:t>
            </a:r>
            <a:endParaRPr lang="ko-KR" altLang="en-US" sz="1400" b="1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343E923-D569-41CD-A35D-77299E00A609}"/>
              </a:ext>
            </a:extLst>
          </p:cNvPr>
          <p:cNvSpPr/>
          <p:nvPr/>
        </p:nvSpPr>
        <p:spPr>
          <a:xfrm>
            <a:off x="7216725" y="4830115"/>
            <a:ext cx="2931670" cy="415656"/>
          </a:xfrm>
          <a:prstGeom prst="roundRect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/>
              <a:t>어린이 교통사고 일회성 지역</a:t>
            </a:r>
            <a:endParaRPr lang="ko-KR" altLang="en-US" sz="1400" b="1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96F5B9C-FE3A-4BC4-87EE-5EFDCE12D171}"/>
              </a:ext>
            </a:extLst>
          </p:cNvPr>
          <p:cNvSpPr/>
          <p:nvPr/>
        </p:nvSpPr>
        <p:spPr>
          <a:xfrm>
            <a:off x="7216725" y="5068598"/>
            <a:ext cx="4283765" cy="1541894"/>
          </a:xfrm>
          <a:prstGeom prst="rect">
            <a:avLst/>
          </a:prstGeom>
          <a:noFill/>
          <a:ln>
            <a:solidFill>
              <a:srgbClr val="756E5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EB2AD70-18E0-47F1-B3AD-9D05001A0F67}"/>
              </a:ext>
            </a:extLst>
          </p:cNvPr>
          <p:cNvGrpSpPr/>
          <p:nvPr/>
        </p:nvGrpSpPr>
        <p:grpSpPr>
          <a:xfrm>
            <a:off x="1285285" y="2084263"/>
            <a:ext cx="4592228" cy="3433992"/>
            <a:chOff x="1261241" y="2079715"/>
            <a:chExt cx="4802292" cy="343399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0D9175A4-525F-43C0-8B53-2BE83AAB9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61241" y="2079715"/>
              <a:ext cx="4802292" cy="3433992"/>
            </a:xfrm>
            <a:prstGeom prst="rect">
              <a:avLst/>
            </a:prstGeom>
          </p:spPr>
        </p:pic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12968E08-22B9-4176-B5AF-5DB7D29A3F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9820" y="2079715"/>
              <a:ext cx="0" cy="3337826"/>
            </a:xfrm>
            <a:prstGeom prst="line">
              <a:avLst/>
            </a:prstGeom>
            <a:ln w="28575" cap="flat" cmpd="sng" algn="ctr">
              <a:solidFill>
                <a:srgbClr val="C0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6C6FFFE8-240B-4716-BCAC-E6BC77EB4C88}"/>
                </a:ext>
              </a:extLst>
            </p:cNvPr>
            <p:cNvSpPr/>
            <p:nvPr/>
          </p:nvSpPr>
          <p:spPr>
            <a:xfrm>
              <a:off x="4108304" y="4273468"/>
              <a:ext cx="795128" cy="795130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0267567A-C248-43BA-A4C6-12C8F5E0329B}"/>
                </a:ext>
              </a:extLst>
            </p:cNvPr>
            <p:cNvSpPr/>
            <p:nvPr/>
          </p:nvSpPr>
          <p:spPr>
            <a:xfrm>
              <a:off x="3829820" y="2939723"/>
              <a:ext cx="398760" cy="413595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B60E260-239D-4306-80AD-824495203362}"/>
              </a:ext>
            </a:extLst>
          </p:cNvPr>
          <p:cNvSpPr txBox="1"/>
          <p:nvPr/>
        </p:nvSpPr>
        <p:spPr>
          <a:xfrm>
            <a:off x="7202109" y="2304940"/>
            <a:ext cx="43192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유동 인구 </a:t>
            </a:r>
            <a:r>
              <a:rPr lang="en-US" altLang="ko-KR" sz="1400" dirty="0">
                <a:solidFill>
                  <a:srgbClr val="595959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교통량</a:t>
            </a:r>
            <a:r>
              <a:rPr lang="en-US" altLang="ko-KR" sz="1400" dirty="0">
                <a:solidFill>
                  <a:srgbClr val="595959"/>
                </a:solidFill>
                <a:latin typeface="Arial" panose="020B0604020202020204" pitchFamily="34" charset="0"/>
              </a:rPr>
              <a:t>,  </a:t>
            </a: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교통 혼잡 지표들 높은 지역</a:t>
            </a:r>
            <a:endParaRPr lang="en-US" altLang="ko-KR" sz="1400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endParaRPr lang="en-US" altLang="ko-KR" sz="1400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교차로</a:t>
            </a:r>
            <a:r>
              <a:rPr lang="en-US" altLang="ko-KR" sz="1400" dirty="0">
                <a:solidFill>
                  <a:srgbClr val="595959"/>
                </a:solidFill>
                <a:latin typeface="Arial" panose="020B0604020202020204" pitchFamily="34" charset="0"/>
              </a:rPr>
              <a:t>/ </a:t>
            </a: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삼거리 같은 복잡한 도로인 경우가 대다수</a:t>
            </a:r>
            <a:endParaRPr lang="en-US" altLang="ko-KR" sz="1400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endParaRPr lang="en-US" altLang="ko-KR" sz="1400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이 지역을 봤을 때 차량 보유 수와 생산가능 인구수가 매우 낮음</a:t>
            </a:r>
            <a:r>
              <a:rPr lang="en-US" altLang="ko-KR" sz="1400" dirty="0">
                <a:solidFill>
                  <a:srgbClr val="595959"/>
                </a:solidFill>
                <a:latin typeface="Arial" panose="020B0604020202020204" pitchFamily="34" charset="0"/>
              </a:rPr>
              <a:t>. </a:t>
            </a: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즉</a:t>
            </a:r>
            <a:r>
              <a:rPr lang="en-US" altLang="ko-KR" sz="1400" dirty="0">
                <a:solidFill>
                  <a:srgbClr val="595959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오산시에 존재하는 자동차가 아닌 타지역의 차가 다른 지역으로 넘어가다가 난 사고일 수도 있음</a:t>
            </a:r>
            <a:endParaRPr lang="ko-KR" altLang="en-US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24CB623-E290-4907-B145-9C5F1C1439CE}"/>
              </a:ext>
            </a:extLst>
          </p:cNvPr>
          <p:cNvSpPr txBox="1"/>
          <p:nvPr/>
        </p:nvSpPr>
        <p:spPr>
          <a:xfrm>
            <a:off x="7237612" y="5558799"/>
            <a:ext cx="42837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유동 인구 </a:t>
            </a:r>
            <a:r>
              <a:rPr lang="en-US" altLang="ko-KR" sz="1400" dirty="0">
                <a:solidFill>
                  <a:srgbClr val="595959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교통량</a:t>
            </a:r>
            <a:r>
              <a:rPr lang="en-US" altLang="ko-KR" sz="1400" dirty="0">
                <a:solidFill>
                  <a:srgbClr val="595959"/>
                </a:solidFill>
                <a:latin typeface="Arial" panose="020B0604020202020204" pitchFamily="34" charset="0"/>
              </a:rPr>
              <a:t>,  </a:t>
            </a:r>
            <a:r>
              <a:rPr lang="ko-KR" alt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교통 혼잡 지표들 높은 지역</a:t>
            </a:r>
            <a:endParaRPr lang="en-US" altLang="ko-KR" sz="1400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endParaRPr lang="en-US" altLang="ko-KR" sz="1400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/>
              <a:t>주로 중앙동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대원동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신장동</a:t>
            </a:r>
            <a:r>
              <a:rPr lang="ko-KR" altLang="en-US" sz="1400" dirty="0"/>
              <a:t> 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1BA908C1-85CA-4E48-BDCA-C764BB3FFBB9}"/>
              </a:ext>
            </a:extLst>
          </p:cNvPr>
          <p:cNvCxnSpPr>
            <a:cxnSpLocks/>
          </p:cNvCxnSpPr>
          <p:nvPr/>
        </p:nvCxnSpPr>
        <p:spPr>
          <a:xfrm flipV="1">
            <a:off x="4137441" y="2707586"/>
            <a:ext cx="3008860" cy="44348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A51C791-0617-4B3B-A98F-FF19AA334149}"/>
              </a:ext>
            </a:extLst>
          </p:cNvPr>
          <p:cNvCxnSpPr>
            <a:cxnSpLocks/>
          </p:cNvCxnSpPr>
          <p:nvPr/>
        </p:nvCxnSpPr>
        <p:spPr>
          <a:xfrm>
            <a:off x="4873148" y="4735323"/>
            <a:ext cx="2201246" cy="39756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5853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설명 및 </a:t>
            </a:r>
            <a:r>
              <a:rPr lang="ko-KR" altLang="en-US" dirty="0" err="1"/>
              <a:t>전처리</a:t>
            </a:r>
            <a:r>
              <a:rPr lang="ko-KR" altLang="en-US" dirty="0"/>
              <a:t>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004571F4-B8D2-4544-8D15-69B6A21353FC}"/>
              </a:ext>
            </a:extLst>
          </p:cNvPr>
          <p:cNvGraphicFramePr>
            <a:graphicFrameLocks noGrp="1"/>
          </p:cNvGraphicFramePr>
          <p:nvPr/>
        </p:nvGraphicFramePr>
        <p:xfrm>
          <a:off x="291141" y="1000338"/>
          <a:ext cx="3472991" cy="5775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2991">
                  <a:extLst>
                    <a:ext uri="{9D8B030D-6E8A-4147-A177-3AD203B41FA5}">
                      <a16:colId xmlns:a16="http://schemas.microsoft.com/office/drawing/2014/main" val="1110081050"/>
                    </a:ext>
                  </a:extLst>
                </a:gridCol>
              </a:tblGrid>
              <a:tr h="3397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사용데이터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4801725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주정차단속</a:t>
                      </a:r>
                      <a:r>
                        <a:rPr lang="en-US" altLang="ko-KR" sz="1050" dirty="0"/>
                        <a:t>(2018~2020).csv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6608647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어린이교통사고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격자</a:t>
                      </a:r>
                      <a:r>
                        <a:rPr lang="en-US" altLang="ko-KR" sz="1050" dirty="0"/>
                        <a:t>.</a:t>
                      </a:r>
                      <a:r>
                        <a:rPr lang="en-US" altLang="ko-KR" sz="1050" dirty="0" err="1"/>
                        <a:t>geojson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782689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5.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연령별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거주인구격자</a:t>
                      </a:r>
                      <a:r>
                        <a:rPr lang="en-US" altLang="ko-KR" sz="1050" dirty="0"/>
                        <a:t>(</a:t>
                      </a:r>
                      <a:r>
                        <a:rPr lang="ko-KR" altLang="en-US" sz="1050" dirty="0"/>
                        <a:t>유소년</a:t>
                      </a:r>
                      <a:r>
                        <a:rPr lang="en-US" altLang="ko-KR" sz="1050" dirty="0"/>
                        <a:t>).</a:t>
                      </a:r>
                      <a:r>
                        <a:rPr lang="en-US" altLang="ko-KR" sz="1050" dirty="0" err="1"/>
                        <a:t>geojson</a:t>
                      </a:r>
                      <a:endParaRPr lang="en-US" altLang="ko-KR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678121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8.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유동인구</a:t>
                      </a:r>
                      <a:r>
                        <a:rPr lang="en-US" altLang="ko-KR" sz="1050" dirty="0"/>
                        <a:t>(2019).csv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777810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9.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어린이보호구역</a:t>
                      </a:r>
                      <a:r>
                        <a:rPr lang="en-US" altLang="ko-KR" sz="1050" dirty="0"/>
                        <a:t>.csv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363630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10.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학교위치정보</a:t>
                      </a:r>
                      <a:r>
                        <a:rPr lang="en-US" altLang="ko-KR" sz="1050" dirty="0"/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88210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13.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어린이집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유치원현황</a:t>
                      </a:r>
                      <a:r>
                        <a:rPr lang="en-US" altLang="ko-KR" sz="1050" dirty="0"/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553734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15.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 err="1"/>
                        <a:t>무인교통단속카메라</a:t>
                      </a:r>
                      <a:r>
                        <a:rPr lang="en-US" altLang="ko-KR" sz="1050" dirty="0"/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08206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과속방지턱표준데이터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33363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20.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_CCTV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설치현황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5520997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23.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상세도로망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_LV6.geojson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2145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24.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평일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전일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시간대별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 err="1">
                          <a:solidFill>
                            <a:schemeClr val="tx1"/>
                          </a:solidFill>
                        </a:rPr>
                        <a:t>추정교통량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_Level6.csv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633032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25.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평일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전일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 err="1">
                          <a:solidFill>
                            <a:schemeClr val="tx1"/>
                          </a:solidFill>
                        </a:rPr>
                        <a:t>혼잡빈도강도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_Level6.csv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265345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26.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평일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전일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혼잡시간강도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_Level6.csv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544211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30.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학원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및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교습소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현황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083402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32.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행정경계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dirty="0" err="1">
                          <a:solidFill>
                            <a:schemeClr val="tx1"/>
                          </a:solidFill>
                        </a:rPr>
                        <a:t>읍면동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).</a:t>
                      </a:r>
                      <a:r>
                        <a:rPr lang="en-US" altLang="ko-KR" sz="1050" dirty="0" err="1">
                          <a:solidFill>
                            <a:schemeClr val="tx1"/>
                          </a:solidFill>
                        </a:rPr>
                        <a:t>geojson</a:t>
                      </a:r>
                      <a:endParaRPr lang="en-US" altLang="ko-KR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772565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1C5F4BBC-ED2C-444D-9180-94283596ED93}"/>
              </a:ext>
            </a:extLst>
          </p:cNvPr>
          <p:cNvGrpSpPr/>
          <p:nvPr/>
        </p:nvGrpSpPr>
        <p:grpSpPr>
          <a:xfrm>
            <a:off x="4180141" y="1112482"/>
            <a:ext cx="2392831" cy="361530"/>
            <a:chOff x="6510128" y="1519779"/>
            <a:chExt cx="2392831" cy="36153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6F7FDB9A-F561-48A9-891D-AE706E80F3B0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2452ACE-DF6C-490A-B62F-EFF771074872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400" b="1" dirty="0"/>
                <a:t>NA </a:t>
              </a:r>
              <a:r>
                <a:rPr lang="ko-KR" altLang="en-US" sz="1400" b="1" dirty="0"/>
                <a:t>처리</a:t>
              </a:r>
              <a:endParaRPr lang="en-US" altLang="ko-KR" sz="1400" b="1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802082E-5A85-4C01-BB0D-8A3F55A9C380}"/>
              </a:ext>
            </a:extLst>
          </p:cNvPr>
          <p:cNvSpPr txBox="1"/>
          <p:nvPr/>
        </p:nvSpPr>
        <p:spPr>
          <a:xfrm>
            <a:off x="4360905" y="1488717"/>
            <a:ext cx="4981503" cy="518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200" dirty="0" err="1"/>
              <a:t>결측값</a:t>
            </a:r>
            <a:r>
              <a:rPr lang="ko-KR" altLang="en-US" sz="1200" dirty="0"/>
              <a:t> 제거 </a:t>
            </a:r>
            <a:r>
              <a:rPr lang="en-US" altLang="ko-KR" sz="1200" dirty="0"/>
              <a:t>: 1.</a:t>
            </a:r>
            <a:r>
              <a:rPr lang="ko-KR" altLang="en-US" sz="1200" dirty="0"/>
              <a:t>오산시</a:t>
            </a:r>
            <a:r>
              <a:rPr lang="en-US" altLang="ko-KR" sz="1200" dirty="0"/>
              <a:t>_</a:t>
            </a:r>
            <a:r>
              <a:rPr lang="ko-KR" altLang="en-US" sz="1200" dirty="0"/>
              <a:t>주정차단속</a:t>
            </a:r>
            <a:r>
              <a:rPr lang="en-US" altLang="ko-KR" sz="1200" dirty="0"/>
              <a:t>(2018~2020).csv</a:t>
            </a:r>
          </a:p>
          <a:p>
            <a:pPr marL="171450" marR="0" lvl="0" indent="-1714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200" dirty="0"/>
              <a:t>0</a:t>
            </a:r>
            <a:r>
              <a:rPr lang="ko-KR" altLang="en-US" sz="1200" dirty="0"/>
              <a:t>처리 </a:t>
            </a:r>
            <a:r>
              <a:rPr lang="en-US" altLang="ko-KR" sz="1200" dirty="0"/>
              <a:t>: 5.</a:t>
            </a:r>
            <a:r>
              <a:rPr lang="ko-KR" altLang="en-US" sz="1200" dirty="0"/>
              <a:t>오산시</a:t>
            </a:r>
            <a:r>
              <a:rPr lang="en-US" altLang="ko-KR" sz="1200" dirty="0"/>
              <a:t>_</a:t>
            </a:r>
            <a:r>
              <a:rPr lang="ko-KR" altLang="en-US" sz="1200" dirty="0"/>
              <a:t>연령별</a:t>
            </a:r>
            <a:r>
              <a:rPr lang="en-US" altLang="ko-KR" sz="1200" dirty="0"/>
              <a:t>_</a:t>
            </a:r>
            <a:r>
              <a:rPr lang="ko-KR" altLang="en-US" sz="1200" dirty="0"/>
              <a:t>거주인구격자</a:t>
            </a:r>
            <a:r>
              <a:rPr lang="en-US" altLang="ko-KR" sz="1200" dirty="0"/>
              <a:t>(</a:t>
            </a:r>
            <a:r>
              <a:rPr lang="ko-KR" altLang="en-US" sz="1200" dirty="0"/>
              <a:t>유소년</a:t>
            </a:r>
            <a:r>
              <a:rPr lang="en-US" altLang="ko-KR" sz="1200" dirty="0"/>
              <a:t>).</a:t>
            </a:r>
            <a:r>
              <a:rPr lang="en-US" altLang="ko-KR" sz="1200" dirty="0" err="1"/>
              <a:t>geojson</a:t>
            </a:r>
            <a:endParaRPr lang="en-US" altLang="ko-KR" sz="1200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D82AAF9-9E8B-4E41-BFDB-C8540453484D}"/>
              </a:ext>
            </a:extLst>
          </p:cNvPr>
          <p:cNvGrpSpPr/>
          <p:nvPr/>
        </p:nvGrpSpPr>
        <p:grpSpPr>
          <a:xfrm>
            <a:off x="4180141" y="2140159"/>
            <a:ext cx="2392831" cy="361530"/>
            <a:chOff x="6510128" y="1519779"/>
            <a:chExt cx="2392831" cy="3615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A9E2D6F3-38F6-4E3C-8182-C6DE04C53F7E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5B8F3CE-07F4-477A-9E8C-54A4D30FE0FC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이상치 제거 및 조정</a:t>
              </a:r>
              <a:endParaRPr lang="en-US" altLang="ko-KR" sz="1400" b="1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ED15C9D-6605-4259-AFDE-AF7581182644}"/>
              </a:ext>
            </a:extLst>
          </p:cNvPr>
          <p:cNvSpPr txBox="1"/>
          <p:nvPr/>
        </p:nvSpPr>
        <p:spPr>
          <a:xfrm>
            <a:off x="4360905" y="2516394"/>
            <a:ext cx="56371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200" dirty="0"/>
              <a:t>오산 아닌 지역 포함 </a:t>
            </a:r>
            <a:r>
              <a:rPr lang="en-US" altLang="ko-KR" sz="1200" dirty="0"/>
              <a:t>: 1.</a:t>
            </a:r>
            <a:r>
              <a:rPr lang="ko-KR" altLang="en-US" sz="1200" dirty="0"/>
              <a:t>오산시</a:t>
            </a:r>
            <a:r>
              <a:rPr lang="en-US" altLang="ko-KR" sz="1200" dirty="0"/>
              <a:t>_</a:t>
            </a:r>
            <a:r>
              <a:rPr lang="ko-KR" altLang="en-US" sz="1200" dirty="0"/>
              <a:t>주정차단속</a:t>
            </a:r>
            <a:r>
              <a:rPr lang="en-US" altLang="ko-KR" sz="1200" dirty="0"/>
              <a:t>(2018~2020).csv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A1597F30-00DB-4827-A6B0-B111B1016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348" y="2852185"/>
            <a:ext cx="4973128" cy="164901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AABFD4B-CD01-4D19-8098-6DF3774AC32D}"/>
              </a:ext>
            </a:extLst>
          </p:cNvPr>
          <p:cNvSpPr txBox="1"/>
          <p:nvPr/>
        </p:nvSpPr>
        <p:spPr>
          <a:xfrm>
            <a:off x="4360905" y="4864788"/>
            <a:ext cx="6103188" cy="518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200" dirty="0"/>
              <a:t>좌표데이터 오타 </a:t>
            </a:r>
            <a:r>
              <a:rPr lang="en-US" altLang="ko-KR" sz="1200" dirty="0"/>
              <a:t>: </a:t>
            </a:r>
            <a:r>
              <a:rPr lang="en-US" altLang="ko-KR" sz="1200" dirty="0">
                <a:solidFill>
                  <a:schemeClr val="tx1"/>
                </a:solidFill>
              </a:rPr>
              <a:t>20.</a:t>
            </a:r>
            <a:r>
              <a:rPr lang="ko-KR" altLang="en-US" sz="1200" dirty="0">
                <a:solidFill>
                  <a:schemeClr val="tx1"/>
                </a:solidFill>
              </a:rPr>
              <a:t>오산시</a:t>
            </a:r>
            <a:r>
              <a:rPr lang="en-US" altLang="ko-KR" sz="1200" dirty="0">
                <a:solidFill>
                  <a:schemeClr val="tx1"/>
                </a:solidFill>
              </a:rPr>
              <a:t>_CCTV</a:t>
            </a:r>
            <a:r>
              <a:rPr lang="ko-KR" altLang="en-US" sz="1200" dirty="0">
                <a:solidFill>
                  <a:schemeClr val="tx1"/>
                </a:solidFill>
              </a:rPr>
              <a:t>설치현황</a:t>
            </a:r>
            <a:r>
              <a:rPr lang="en-US" altLang="ko-KR" sz="1200" dirty="0">
                <a:solidFill>
                  <a:schemeClr val="tx1"/>
                </a:solidFill>
              </a:rPr>
              <a:t>.csv</a:t>
            </a:r>
            <a:endParaRPr lang="en-US" altLang="ko-KR" sz="12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00" dirty="0"/>
              <a:t>위도</a:t>
            </a:r>
            <a:r>
              <a:rPr lang="en-US" altLang="ko-KR" sz="1200" dirty="0"/>
              <a:t>, </a:t>
            </a:r>
            <a:r>
              <a:rPr lang="ko-KR" altLang="en-US" sz="1200" dirty="0"/>
              <a:t>경도 데이터 뒤바뀜 </a:t>
            </a:r>
            <a:r>
              <a:rPr lang="en-US" altLang="ko-KR" sz="1200" dirty="0"/>
              <a:t>: 20.</a:t>
            </a:r>
            <a:r>
              <a:rPr lang="ko-KR" altLang="en-US" sz="1200" dirty="0"/>
              <a:t>오산시</a:t>
            </a:r>
            <a:r>
              <a:rPr lang="en-US" altLang="ko-KR" sz="1200" dirty="0"/>
              <a:t>_CCTV</a:t>
            </a:r>
            <a:r>
              <a:rPr lang="ko-KR" altLang="en-US" sz="1200" dirty="0"/>
              <a:t>설치현황</a:t>
            </a:r>
            <a:r>
              <a:rPr lang="en-US" altLang="ko-KR" sz="1200" dirty="0"/>
              <a:t>.csv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00F248A7-E77C-424A-981C-0D66D69D7865}"/>
              </a:ext>
            </a:extLst>
          </p:cNvPr>
          <p:cNvCxnSpPr/>
          <p:nvPr/>
        </p:nvCxnSpPr>
        <p:spPr>
          <a:xfrm>
            <a:off x="4783347" y="4710022"/>
            <a:ext cx="241676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1AD5875-6E1F-4339-8737-AAD05F38065D}"/>
              </a:ext>
            </a:extLst>
          </p:cNvPr>
          <p:cNvSpPr txBox="1"/>
          <p:nvPr/>
        </p:nvSpPr>
        <p:spPr>
          <a:xfrm>
            <a:off x="5025023" y="4571522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제거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6F9223BF-CFC8-4696-9447-0F952392BC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357"/>
          <a:stretch/>
        </p:blipFill>
        <p:spPr>
          <a:xfrm>
            <a:off x="4783347" y="5346091"/>
            <a:ext cx="3472992" cy="1366035"/>
          </a:xfrm>
          <a:prstGeom prst="rect">
            <a:avLst/>
          </a:prstGeom>
        </p:spPr>
      </p:pic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23F3EA8E-C336-4528-84F8-496C87540E6B}"/>
              </a:ext>
            </a:extLst>
          </p:cNvPr>
          <p:cNvCxnSpPr/>
          <p:nvPr/>
        </p:nvCxnSpPr>
        <p:spPr>
          <a:xfrm>
            <a:off x="8328804" y="5590821"/>
            <a:ext cx="241676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952E6D2-F6D0-427B-80E2-6A16594F80E3}"/>
              </a:ext>
            </a:extLst>
          </p:cNvPr>
          <p:cNvSpPr txBox="1"/>
          <p:nvPr/>
        </p:nvSpPr>
        <p:spPr>
          <a:xfrm>
            <a:off x="8570479" y="5452321"/>
            <a:ext cx="2756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172.058905 → 127. 058905</a:t>
            </a:r>
            <a:r>
              <a:rPr lang="ko-KR" altLang="en-US" sz="1200" dirty="0"/>
              <a:t>로 수정</a:t>
            </a:r>
          </a:p>
        </p:txBody>
      </p:sp>
      <p:sp>
        <p:nvSpPr>
          <p:cNvPr id="37" name="오른쪽 대괄호 36">
            <a:extLst>
              <a:ext uri="{FF2B5EF4-FFF2-40B4-BE49-F238E27FC236}">
                <a16:creationId xmlns:a16="http://schemas.microsoft.com/office/drawing/2014/main" id="{D8885381-75EC-4962-A516-05C58F152FD8}"/>
              </a:ext>
            </a:extLst>
          </p:cNvPr>
          <p:cNvSpPr/>
          <p:nvPr/>
        </p:nvSpPr>
        <p:spPr>
          <a:xfrm>
            <a:off x="8359065" y="5729322"/>
            <a:ext cx="116456" cy="862908"/>
          </a:xfrm>
          <a:prstGeom prst="rightBracket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DF5F81-FD32-4FCA-A07C-EB5767050CCD}"/>
              </a:ext>
            </a:extLst>
          </p:cNvPr>
          <p:cNvSpPr txBox="1"/>
          <p:nvPr/>
        </p:nvSpPr>
        <p:spPr>
          <a:xfrm>
            <a:off x="8578247" y="6019595"/>
            <a:ext cx="2756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위도</a:t>
            </a:r>
            <a:r>
              <a:rPr lang="en-US" altLang="ko-KR" sz="1200" dirty="0"/>
              <a:t>, </a:t>
            </a:r>
            <a:r>
              <a:rPr lang="ko-KR" altLang="en-US" sz="1200" dirty="0"/>
              <a:t>경도 변수 위치 변경</a:t>
            </a:r>
          </a:p>
        </p:txBody>
      </p:sp>
    </p:spTree>
    <p:extLst>
      <p:ext uri="{BB962C8B-B14F-4D97-AF65-F5344CB8AC3E}">
        <p14:creationId xmlns:p14="http://schemas.microsoft.com/office/powerpoint/2010/main" val="835538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설명 및 </a:t>
            </a:r>
            <a:r>
              <a:rPr lang="ko-KR" altLang="en-US" dirty="0" err="1"/>
              <a:t>전처리</a:t>
            </a:r>
            <a:r>
              <a:rPr lang="ko-KR" altLang="en-US" dirty="0"/>
              <a:t>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004571F4-B8D2-4544-8D15-69B6A21353FC}"/>
              </a:ext>
            </a:extLst>
          </p:cNvPr>
          <p:cNvGraphicFramePr>
            <a:graphicFrameLocks noGrp="1"/>
          </p:cNvGraphicFramePr>
          <p:nvPr/>
        </p:nvGraphicFramePr>
        <p:xfrm>
          <a:off x="291141" y="1000338"/>
          <a:ext cx="3472991" cy="5775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2991">
                  <a:extLst>
                    <a:ext uri="{9D8B030D-6E8A-4147-A177-3AD203B41FA5}">
                      <a16:colId xmlns:a16="http://schemas.microsoft.com/office/drawing/2014/main" val="1110081050"/>
                    </a:ext>
                  </a:extLst>
                </a:gridCol>
              </a:tblGrid>
              <a:tr h="3397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사용데이터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4801725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주정차단속</a:t>
                      </a:r>
                      <a:r>
                        <a:rPr lang="en-US" altLang="ko-KR" sz="1050" dirty="0"/>
                        <a:t>(2018~2020).csv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6608647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어린이교통사고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격자</a:t>
                      </a:r>
                      <a:r>
                        <a:rPr lang="en-US" altLang="ko-KR" sz="1050" dirty="0"/>
                        <a:t>.</a:t>
                      </a:r>
                      <a:r>
                        <a:rPr lang="en-US" altLang="ko-KR" sz="1050" dirty="0" err="1"/>
                        <a:t>geojson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782689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5.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연령별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거주인구격자</a:t>
                      </a:r>
                      <a:r>
                        <a:rPr lang="en-US" altLang="ko-KR" sz="1050" dirty="0"/>
                        <a:t>(</a:t>
                      </a:r>
                      <a:r>
                        <a:rPr lang="ko-KR" altLang="en-US" sz="1050" dirty="0"/>
                        <a:t>유소년</a:t>
                      </a:r>
                      <a:r>
                        <a:rPr lang="en-US" altLang="ko-KR" sz="1050" dirty="0"/>
                        <a:t>).</a:t>
                      </a:r>
                      <a:r>
                        <a:rPr lang="en-US" altLang="ko-KR" sz="1050" dirty="0" err="1"/>
                        <a:t>geojson</a:t>
                      </a:r>
                      <a:endParaRPr lang="en-US" altLang="ko-KR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678121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8.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유동인구</a:t>
                      </a:r>
                      <a:r>
                        <a:rPr lang="en-US" altLang="ko-KR" sz="1050" dirty="0"/>
                        <a:t>(2019).csv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777810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9.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어린이보호구역</a:t>
                      </a:r>
                      <a:r>
                        <a:rPr lang="en-US" altLang="ko-KR" sz="1050" dirty="0"/>
                        <a:t>.csv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363630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10.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학교위치정보</a:t>
                      </a:r>
                      <a:r>
                        <a:rPr lang="en-US" altLang="ko-KR" sz="1050" dirty="0"/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88210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13.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어린이집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유치원현황</a:t>
                      </a:r>
                      <a:r>
                        <a:rPr lang="en-US" altLang="ko-KR" sz="1050" dirty="0"/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553734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15.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 err="1"/>
                        <a:t>무인교통단속카메라</a:t>
                      </a:r>
                      <a:r>
                        <a:rPr lang="en-US" altLang="ko-KR" sz="1050" dirty="0"/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08206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과속방지턱표준데이터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33363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20.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_CCTV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설치현황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5520997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23.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상세도로망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_LV6.geojson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2145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24.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평일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전일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시간대별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 err="1">
                          <a:solidFill>
                            <a:schemeClr val="tx1"/>
                          </a:solidFill>
                        </a:rPr>
                        <a:t>추정교통량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_Level6.csv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633032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25.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평일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전일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 err="1">
                          <a:solidFill>
                            <a:schemeClr val="tx1"/>
                          </a:solidFill>
                        </a:rPr>
                        <a:t>혼잡빈도강도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_Level6.csv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265345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26.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평일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전일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혼잡시간강도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_Level6.csv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544211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30.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학원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및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교습소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현황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083402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32.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행정경계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dirty="0" err="1">
                          <a:solidFill>
                            <a:schemeClr val="tx1"/>
                          </a:solidFill>
                        </a:rPr>
                        <a:t>읍면동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).</a:t>
                      </a:r>
                      <a:r>
                        <a:rPr lang="en-US" altLang="ko-KR" sz="1050" dirty="0" err="1">
                          <a:solidFill>
                            <a:schemeClr val="tx1"/>
                          </a:solidFill>
                        </a:rPr>
                        <a:t>geojson</a:t>
                      </a:r>
                      <a:endParaRPr lang="en-US" altLang="ko-KR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772565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1C5F4BBC-ED2C-444D-9180-94283596ED93}"/>
              </a:ext>
            </a:extLst>
          </p:cNvPr>
          <p:cNvGrpSpPr/>
          <p:nvPr/>
        </p:nvGrpSpPr>
        <p:grpSpPr>
          <a:xfrm>
            <a:off x="4180141" y="2488857"/>
            <a:ext cx="2392831" cy="361530"/>
            <a:chOff x="6510128" y="1519779"/>
            <a:chExt cx="2392831" cy="36153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6F7FDB9A-F561-48A9-891D-AE706E80F3B0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3</a:t>
              </a:r>
              <a:endParaRPr lang="ko-KR" altLang="en-US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2452ACE-DF6C-490A-B62F-EFF771074872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백분율 변수 단위 통합</a:t>
              </a:r>
              <a:endParaRPr lang="en-US" altLang="ko-KR" sz="1400" b="1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CD2B615-D0DB-4AEC-A876-FC703A0A60F9}"/>
              </a:ext>
            </a:extLst>
          </p:cNvPr>
          <p:cNvGrpSpPr/>
          <p:nvPr/>
        </p:nvGrpSpPr>
        <p:grpSpPr>
          <a:xfrm>
            <a:off x="4180141" y="4188378"/>
            <a:ext cx="2392831" cy="361530"/>
            <a:chOff x="6510128" y="1519779"/>
            <a:chExt cx="2392831" cy="361530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8BB90B92-1881-4AFA-9EE7-3F090D9B927E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4</a:t>
              </a:r>
              <a:endParaRPr lang="ko-KR" altLang="en-US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F20AD69-56D5-4724-A430-486E69C35521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도로망 코드 형식 통일</a:t>
              </a:r>
              <a:endParaRPr lang="en-US" altLang="ko-KR" sz="1400" b="1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E004E907-C43C-42D0-8B36-11FDA0FB786E}"/>
              </a:ext>
            </a:extLst>
          </p:cNvPr>
          <p:cNvSpPr txBox="1"/>
          <p:nvPr/>
        </p:nvSpPr>
        <p:spPr>
          <a:xfrm>
            <a:off x="4360905" y="4564613"/>
            <a:ext cx="595628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300" dirty="0"/>
              <a:t>데이터 별로 상행</a:t>
            </a:r>
            <a:r>
              <a:rPr lang="en-US" altLang="ko-KR" sz="1300" dirty="0"/>
              <a:t>, </a:t>
            </a:r>
            <a:r>
              <a:rPr lang="ko-KR" altLang="en-US" sz="1300" dirty="0"/>
              <a:t>하행을 포함한 코드와 이를 포함하지 않는 코드의 혼재</a:t>
            </a:r>
            <a:endParaRPr lang="en-US" altLang="ko-KR" sz="13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EAAB31-4BA4-49E9-A4D2-9C2B1B9A2E5D}"/>
              </a:ext>
            </a:extLst>
          </p:cNvPr>
          <p:cNvSpPr txBox="1"/>
          <p:nvPr/>
        </p:nvSpPr>
        <p:spPr>
          <a:xfrm>
            <a:off x="4360905" y="2884616"/>
            <a:ext cx="7396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200" dirty="0"/>
              <a:t>백분율 변수가 데이터별로 다른 단위 사용</a:t>
            </a:r>
            <a:endParaRPr lang="en-US" altLang="ko-KR" sz="1200" dirty="0"/>
          </a:p>
          <a:p>
            <a:r>
              <a:rPr lang="en-US" altLang="ko-KR" sz="1200" dirty="0"/>
              <a:t>8.</a:t>
            </a:r>
            <a:r>
              <a:rPr lang="ko-KR" altLang="en-US" sz="1200" dirty="0"/>
              <a:t>오산시</a:t>
            </a:r>
            <a:r>
              <a:rPr lang="en-US" altLang="ko-KR" sz="1200" dirty="0"/>
              <a:t>_</a:t>
            </a:r>
            <a:r>
              <a:rPr lang="ko-KR" altLang="en-US" sz="1200" dirty="0"/>
              <a:t>유동인구</a:t>
            </a:r>
            <a:r>
              <a:rPr lang="en-US" altLang="ko-KR" sz="1200" dirty="0"/>
              <a:t>(2019).csv :</a:t>
            </a:r>
            <a:r>
              <a:rPr lang="en-US" altLang="ko-KR" sz="1200" b="1" dirty="0"/>
              <a:t> 0.xx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r>
              <a:rPr lang="en-US" altLang="ko-KR" sz="1200" dirty="0">
                <a:solidFill>
                  <a:schemeClr val="tx1"/>
                </a:solidFill>
              </a:rPr>
              <a:t>25.</a:t>
            </a:r>
            <a:r>
              <a:rPr lang="ko-KR" altLang="en-US" sz="1200" dirty="0">
                <a:solidFill>
                  <a:schemeClr val="tx1"/>
                </a:solidFill>
              </a:rPr>
              <a:t>평일</a:t>
            </a:r>
            <a:r>
              <a:rPr lang="en-US" altLang="ko-KR" sz="1200" dirty="0">
                <a:solidFill>
                  <a:schemeClr val="tx1"/>
                </a:solidFill>
              </a:rPr>
              <a:t>_</a:t>
            </a:r>
            <a:r>
              <a:rPr lang="ko-KR" altLang="en-US" sz="1200" dirty="0">
                <a:solidFill>
                  <a:schemeClr val="tx1"/>
                </a:solidFill>
              </a:rPr>
              <a:t>전일</a:t>
            </a:r>
            <a:r>
              <a:rPr lang="en-US" altLang="ko-KR" sz="1200" dirty="0">
                <a:solidFill>
                  <a:schemeClr val="tx1"/>
                </a:solidFill>
              </a:rPr>
              <a:t>_</a:t>
            </a:r>
            <a:r>
              <a:rPr lang="ko-KR" altLang="en-US" sz="1200" dirty="0">
                <a:solidFill>
                  <a:schemeClr val="tx1"/>
                </a:solidFill>
              </a:rPr>
              <a:t>오산시</a:t>
            </a:r>
            <a:r>
              <a:rPr lang="en-US" altLang="ko-KR" sz="1200" dirty="0">
                <a:solidFill>
                  <a:schemeClr val="tx1"/>
                </a:solidFill>
              </a:rPr>
              <a:t>_</a:t>
            </a:r>
            <a:r>
              <a:rPr lang="ko-KR" altLang="en-US" sz="1200" dirty="0" err="1">
                <a:solidFill>
                  <a:schemeClr val="tx1"/>
                </a:solidFill>
              </a:rPr>
              <a:t>혼잡빈도강도</a:t>
            </a:r>
            <a:r>
              <a:rPr lang="en-US" altLang="ko-KR" sz="1200" dirty="0">
                <a:solidFill>
                  <a:schemeClr val="tx1"/>
                </a:solidFill>
              </a:rPr>
              <a:t>_Level6.csv, 26.</a:t>
            </a:r>
            <a:r>
              <a:rPr lang="ko-KR" altLang="en-US" sz="1200" dirty="0">
                <a:solidFill>
                  <a:schemeClr val="tx1"/>
                </a:solidFill>
              </a:rPr>
              <a:t>평일</a:t>
            </a:r>
            <a:r>
              <a:rPr lang="en-US" altLang="ko-KR" sz="1200" dirty="0">
                <a:solidFill>
                  <a:schemeClr val="tx1"/>
                </a:solidFill>
              </a:rPr>
              <a:t>_</a:t>
            </a:r>
            <a:r>
              <a:rPr lang="ko-KR" altLang="en-US" sz="1200" dirty="0">
                <a:solidFill>
                  <a:schemeClr val="tx1"/>
                </a:solidFill>
              </a:rPr>
              <a:t>전일</a:t>
            </a:r>
            <a:r>
              <a:rPr lang="en-US" altLang="ko-KR" sz="1200" dirty="0">
                <a:solidFill>
                  <a:schemeClr val="tx1"/>
                </a:solidFill>
              </a:rPr>
              <a:t>_</a:t>
            </a:r>
            <a:r>
              <a:rPr lang="ko-KR" altLang="en-US" sz="1200" dirty="0">
                <a:solidFill>
                  <a:schemeClr val="tx1"/>
                </a:solidFill>
              </a:rPr>
              <a:t>오산시</a:t>
            </a:r>
            <a:r>
              <a:rPr lang="en-US" altLang="ko-KR" sz="1200" dirty="0">
                <a:solidFill>
                  <a:schemeClr val="tx1"/>
                </a:solidFill>
              </a:rPr>
              <a:t>_</a:t>
            </a:r>
            <a:r>
              <a:rPr lang="ko-KR" altLang="en-US" sz="1200" dirty="0">
                <a:solidFill>
                  <a:schemeClr val="tx1"/>
                </a:solidFill>
              </a:rPr>
              <a:t>혼잡시간강도</a:t>
            </a:r>
            <a:r>
              <a:rPr lang="en-US" altLang="ko-KR" sz="1200" dirty="0">
                <a:solidFill>
                  <a:schemeClr val="tx1"/>
                </a:solidFill>
              </a:rPr>
              <a:t>_Level6.csv : </a:t>
            </a:r>
            <a:r>
              <a:rPr lang="en-US" altLang="ko-KR" sz="1200" b="1" dirty="0">
                <a:solidFill>
                  <a:schemeClr val="tx1"/>
                </a:solidFill>
              </a:rPr>
              <a:t>xx(%)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65D255E5-58E5-417B-A76D-EA6AF2C29E99}"/>
              </a:ext>
            </a:extLst>
          </p:cNvPr>
          <p:cNvCxnSpPr/>
          <p:nvPr/>
        </p:nvCxnSpPr>
        <p:spPr>
          <a:xfrm>
            <a:off x="4438290" y="3736160"/>
            <a:ext cx="241676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24B7FBD-0F21-4D4A-A9F3-77BB42690D13}"/>
              </a:ext>
            </a:extLst>
          </p:cNvPr>
          <p:cNvSpPr txBox="1"/>
          <p:nvPr/>
        </p:nvSpPr>
        <p:spPr>
          <a:xfrm>
            <a:off x="4679965" y="3597660"/>
            <a:ext cx="13326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0.xx </a:t>
            </a:r>
            <a:r>
              <a:rPr lang="ko-KR" altLang="en-US" sz="1200" dirty="0"/>
              <a:t>단위로 통합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DA9082B-D863-4ECA-BDFE-655C830F172E}"/>
              </a:ext>
            </a:extLst>
          </p:cNvPr>
          <p:cNvCxnSpPr/>
          <p:nvPr/>
        </p:nvCxnSpPr>
        <p:spPr>
          <a:xfrm>
            <a:off x="4438290" y="4979518"/>
            <a:ext cx="241676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2163229A-9668-4B0E-A2E2-ABD508E784C7}"/>
              </a:ext>
            </a:extLst>
          </p:cNvPr>
          <p:cNvSpPr txBox="1"/>
          <p:nvPr/>
        </p:nvSpPr>
        <p:spPr>
          <a:xfrm>
            <a:off x="4679965" y="4841018"/>
            <a:ext cx="34029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상행</a:t>
            </a:r>
            <a:r>
              <a:rPr lang="en-US" altLang="ko-KR" sz="1200" dirty="0"/>
              <a:t>,</a:t>
            </a:r>
            <a:r>
              <a:rPr lang="ko-KR" altLang="en-US" sz="1200" dirty="0"/>
              <a:t>하행 정보를 제거하여 통합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00635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분석방향 설명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CD3AD2E-93B8-420F-AF38-F0A10B055418}"/>
              </a:ext>
            </a:extLst>
          </p:cNvPr>
          <p:cNvGrpSpPr/>
          <p:nvPr/>
        </p:nvGrpSpPr>
        <p:grpSpPr>
          <a:xfrm>
            <a:off x="5769462" y="1173635"/>
            <a:ext cx="3439070" cy="2200713"/>
            <a:chOff x="5533661" y="2196183"/>
            <a:chExt cx="5283687" cy="338111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9E85391-9D89-4540-A357-B5ED5F4D23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874" t="24029" r="31692" b="12690"/>
            <a:stretch/>
          </p:blipFill>
          <p:spPr>
            <a:xfrm>
              <a:off x="5605875" y="2237123"/>
              <a:ext cx="5014128" cy="3340172"/>
            </a:xfrm>
            <a:prstGeom prst="rect">
              <a:avLst/>
            </a:prstGeom>
            <a:ln w="28575">
              <a:solidFill>
                <a:srgbClr val="7B7B7B"/>
              </a:solidFill>
            </a:ln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AF44492-1670-4923-B013-D991BE2D2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3322" y="3507386"/>
              <a:ext cx="624026" cy="62402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C21F8B5F-4286-4AD5-9F05-374BF50E2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5816" y="3708911"/>
              <a:ext cx="624026" cy="624026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8CC7610-5AFB-4DF9-8150-85946E37E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0719" y="2685829"/>
              <a:ext cx="624026" cy="624026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2E4BB3E-3451-4A60-8CAF-667C35682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8669" y="4742667"/>
              <a:ext cx="624026" cy="62402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88DA51D6-F3EB-4FE7-B3FC-FD44CEB8B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3661" y="2196183"/>
              <a:ext cx="624026" cy="624026"/>
            </a:xfrm>
            <a:prstGeom prst="rect">
              <a:avLst/>
            </a:prstGeom>
            <a:effectLst/>
          </p:spPr>
        </p:pic>
      </p:grpSp>
      <p:graphicFrame>
        <p:nvGraphicFramePr>
          <p:cNvPr id="18" name="표 18">
            <a:extLst>
              <a:ext uri="{FF2B5EF4-FFF2-40B4-BE49-F238E27FC236}">
                <a16:creationId xmlns:a16="http://schemas.microsoft.com/office/drawing/2014/main" id="{F6227A0F-CB50-405B-9C74-AE8A9E3888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5119607"/>
              </p:ext>
            </p:extLst>
          </p:nvPr>
        </p:nvGraphicFramePr>
        <p:xfrm>
          <a:off x="5914597" y="4064250"/>
          <a:ext cx="3924012" cy="2029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797">
                  <a:extLst>
                    <a:ext uri="{9D8B030D-6E8A-4147-A177-3AD203B41FA5}">
                      <a16:colId xmlns:a16="http://schemas.microsoft.com/office/drawing/2014/main" val="2372462811"/>
                    </a:ext>
                  </a:extLst>
                </a:gridCol>
                <a:gridCol w="1174384">
                  <a:extLst>
                    <a:ext uri="{9D8B030D-6E8A-4147-A177-3AD203B41FA5}">
                      <a16:colId xmlns:a16="http://schemas.microsoft.com/office/drawing/2014/main" val="296456838"/>
                    </a:ext>
                  </a:extLst>
                </a:gridCol>
                <a:gridCol w="1779831">
                  <a:extLst>
                    <a:ext uri="{9D8B030D-6E8A-4147-A177-3AD203B41FA5}">
                      <a16:colId xmlns:a16="http://schemas.microsoft.com/office/drawing/2014/main" val="1782742820"/>
                    </a:ext>
                  </a:extLst>
                </a:gridCol>
              </a:tblGrid>
              <a:tr h="4059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accident_cnt</a:t>
                      </a:r>
                      <a:r>
                        <a:rPr lang="en-US" altLang="ko-KR" sz="1200" dirty="0"/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geometry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3349073"/>
                  </a:ext>
                </a:extLst>
              </a:tr>
              <a:tr h="40593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다사</a:t>
                      </a:r>
                      <a:r>
                        <a:rPr lang="en-US" altLang="ko-KR" sz="1200" dirty="0" err="1"/>
                        <a:t>xxxxxx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MULTIPOLYGON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457517"/>
                  </a:ext>
                </a:extLst>
              </a:tr>
              <a:tr h="4059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다사</a:t>
                      </a:r>
                      <a:r>
                        <a:rPr lang="en-US" altLang="ko-KR" sz="1200" dirty="0" err="1"/>
                        <a:t>xxxxxx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MULTIPOLYGON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007474"/>
                  </a:ext>
                </a:extLst>
              </a:tr>
              <a:tr h="4059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129073"/>
                  </a:ext>
                </a:extLst>
              </a:tr>
              <a:tr h="4059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다사</a:t>
                      </a:r>
                      <a:r>
                        <a:rPr lang="en-US" altLang="ko-KR" sz="1200" dirty="0" err="1"/>
                        <a:t>xxxxxx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MULTIPOLYGON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875265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65CC0F5-5A62-46F6-BB53-36F3ECFD03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045888"/>
              </p:ext>
            </p:extLst>
          </p:nvPr>
        </p:nvGraphicFramePr>
        <p:xfrm>
          <a:off x="780751" y="1258331"/>
          <a:ext cx="2462703" cy="2031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0901">
                  <a:extLst>
                    <a:ext uri="{9D8B030D-6E8A-4147-A177-3AD203B41FA5}">
                      <a16:colId xmlns:a16="http://schemas.microsoft.com/office/drawing/2014/main" val="3010979489"/>
                    </a:ext>
                  </a:extLst>
                </a:gridCol>
                <a:gridCol w="820901">
                  <a:extLst>
                    <a:ext uri="{9D8B030D-6E8A-4147-A177-3AD203B41FA5}">
                      <a16:colId xmlns:a16="http://schemas.microsoft.com/office/drawing/2014/main" val="2372462811"/>
                    </a:ext>
                  </a:extLst>
                </a:gridCol>
                <a:gridCol w="820901">
                  <a:extLst>
                    <a:ext uri="{9D8B030D-6E8A-4147-A177-3AD203B41FA5}">
                      <a16:colId xmlns:a16="http://schemas.microsoft.com/office/drawing/2014/main" val="1782742820"/>
                    </a:ext>
                  </a:extLst>
                </a:gridCol>
              </a:tblGrid>
              <a:tr h="406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추가변수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위도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경도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3349073"/>
                  </a:ext>
                </a:extLst>
              </a:tr>
              <a:tr h="40626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37.Xxx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126.xxx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457517"/>
                  </a:ext>
                </a:extLst>
              </a:tr>
              <a:tr h="40626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37.xxx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127.xxx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007474"/>
                  </a:ext>
                </a:extLst>
              </a:tr>
              <a:tr h="4062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129073"/>
                  </a:ext>
                </a:extLst>
              </a:tr>
              <a:tr h="40626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37.xxx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126.xxx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875265"/>
                  </a:ext>
                </a:extLst>
              </a:tr>
            </a:tbl>
          </a:graphicData>
        </a:graphic>
      </p:graphicFrame>
      <p:graphicFrame>
        <p:nvGraphicFramePr>
          <p:cNvPr id="20" name="표 18">
            <a:extLst>
              <a:ext uri="{FF2B5EF4-FFF2-40B4-BE49-F238E27FC236}">
                <a16:creationId xmlns:a16="http://schemas.microsoft.com/office/drawing/2014/main" id="{CCFE65CE-50E1-4BF2-8548-0265069B8E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141286"/>
              </p:ext>
            </p:extLst>
          </p:nvPr>
        </p:nvGraphicFramePr>
        <p:xfrm>
          <a:off x="3624352" y="1275025"/>
          <a:ext cx="1952422" cy="1997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6211">
                  <a:extLst>
                    <a:ext uri="{9D8B030D-6E8A-4147-A177-3AD203B41FA5}">
                      <a16:colId xmlns:a16="http://schemas.microsoft.com/office/drawing/2014/main" val="2372462811"/>
                    </a:ext>
                  </a:extLst>
                </a:gridCol>
                <a:gridCol w="976211">
                  <a:extLst>
                    <a:ext uri="{9D8B030D-6E8A-4147-A177-3AD203B41FA5}">
                      <a16:colId xmlns:a16="http://schemas.microsoft.com/office/drawing/2014/main" val="1782742820"/>
                    </a:ext>
                  </a:extLst>
                </a:gridCol>
              </a:tblGrid>
              <a:tr h="3995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추가변수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geometry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3349073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POINT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457517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POINT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007474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129073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POINT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875265"/>
                  </a:ext>
                </a:extLst>
              </a:tr>
            </a:tbl>
          </a:graphicData>
        </a:graphic>
      </p:graphicFrame>
      <p:sp>
        <p:nvSpPr>
          <p:cNvPr id="21" name="십자형 20">
            <a:extLst>
              <a:ext uri="{FF2B5EF4-FFF2-40B4-BE49-F238E27FC236}">
                <a16:creationId xmlns:a16="http://schemas.microsoft.com/office/drawing/2014/main" id="{1CEDEFAD-B163-4A1C-A04D-5DC37C674099}"/>
              </a:ext>
            </a:extLst>
          </p:cNvPr>
          <p:cNvSpPr/>
          <p:nvPr/>
        </p:nvSpPr>
        <p:spPr>
          <a:xfrm>
            <a:off x="9932842" y="4873524"/>
            <a:ext cx="442815" cy="442815"/>
          </a:xfrm>
          <a:prstGeom prst="plus">
            <a:avLst>
              <a:gd name="adj" fmla="val 35921"/>
            </a:avLst>
          </a:prstGeom>
          <a:solidFill>
            <a:srgbClr val="7B7B7B"/>
          </a:solidFill>
          <a:ln>
            <a:solidFill>
              <a:srgbClr val="7B7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CDAED543-3138-488B-B0DF-E78086DDD0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896862"/>
              </p:ext>
            </p:extLst>
          </p:nvPr>
        </p:nvGraphicFramePr>
        <p:xfrm>
          <a:off x="10469891" y="4095965"/>
          <a:ext cx="976211" cy="1997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6211">
                  <a:extLst>
                    <a:ext uri="{9D8B030D-6E8A-4147-A177-3AD203B41FA5}">
                      <a16:colId xmlns:a16="http://schemas.microsoft.com/office/drawing/2014/main" val="2967921147"/>
                    </a:ext>
                  </a:extLst>
                </a:gridCol>
              </a:tblGrid>
              <a:tr h="3995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추가변수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169331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734215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41406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698144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5767862"/>
                  </a:ext>
                </a:extLst>
              </a:tr>
            </a:tbl>
          </a:graphicData>
        </a:graphic>
      </p:graphicFrame>
      <p:sp>
        <p:nvSpPr>
          <p:cNvPr id="23" name="양쪽 대괄호 22">
            <a:extLst>
              <a:ext uri="{FF2B5EF4-FFF2-40B4-BE49-F238E27FC236}">
                <a16:creationId xmlns:a16="http://schemas.microsoft.com/office/drawing/2014/main" id="{8043F13F-1702-4FD9-BE2F-91257FBCA53C}"/>
              </a:ext>
            </a:extLst>
          </p:cNvPr>
          <p:cNvSpPr/>
          <p:nvPr/>
        </p:nvSpPr>
        <p:spPr>
          <a:xfrm>
            <a:off x="506291" y="1173635"/>
            <a:ext cx="2926653" cy="2200710"/>
          </a:xfrm>
          <a:prstGeom prst="bracketPair">
            <a:avLst/>
          </a:prstGeom>
          <a:ln w="28575">
            <a:solidFill>
              <a:srgbClr val="7B7B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8BA0303-8488-45BB-B6D5-0061337AEC5C}"/>
              </a:ext>
            </a:extLst>
          </p:cNvPr>
          <p:cNvCxnSpPr/>
          <p:nvPr/>
        </p:nvCxnSpPr>
        <p:spPr>
          <a:xfrm>
            <a:off x="3333995" y="2347044"/>
            <a:ext cx="241676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0E176F2-7584-42F8-B81D-874A618D3464}"/>
              </a:ext>
            </a:extLst>
          </p:cNvPr>
          <p:cNvSpPr txBox="1"/>
          <p:nvPr/>
        </p:nvSpPr>
        <p:spPr>
          <a:xfrm>
            <a:off x="858338" y="3432299"/>
            <a:ext cx="22225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/>
              <a:t>위경도 변수를 포함하는 </a:t>
            </a:r>
            <a:r>
              <a:rPr lang="en-US" altLang="ko-KR" sz="1200" dirty="0"/>
              <a:t>csv</a:t>
            </a:r>
          </a:p>
          <a:p>
            <a:pPr algn="ctr"/>
            <a:r>
              <a:rPr lang="en-US" altLang="ko-KR" sz="1200" dirty="0"/>
              <a:t>-&gt; point </a:t>
            </a:r>
            <a:r>
              <a:rPr lang="ko-KR" altLang="en-US" sz="1200" dirty="0"/>
              <a:t>정보로 변환</a:t>
            </a:r>
            <a:endParaRPr lang="en-US" altLang="ko-KR" sz="12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695B80D-FD6F-474C-844E-A3D1006ED64E}"/>
              </a:ext>
            </a:extLst>
          </p:cNvPr>
          <p:cNvSpPr txBox="1"/>
          <p:nvPr/>
        </p:nvSpPr>
        <p:spPr>
          <a:xfrm>
            <a:off x="645211" y="5394779"/>
            <a:ext cx="5377567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300" dirty="0"/>
              <a:t>2.</a:t>
            </a:r>
            <a:r>
              <a:rPr lang="ko-KR" altLang="en-US" sz="1300" dirty="0"/>
              <a:t>오산시</a:t>
            </a:r>
            <a:r>
              <a:rPr lang="en-US" altLang="ko-KR" sz="1300" dirty="0"/>
              <a:t>_</a:t>
            </a:r>
            <a:r>
              <a:rPr lang="ko-KR" altLang="en-US" sz="1300" dirty="0"/>
              <a:t>어린이교통사고</a:t>
            </a:r>
            <a:r>
              <a:rPr lang="en-US" altLang="ko-KR" sz="1300" dirty="0"/>
              <a:t>_</a:t>
            </a:r>
            <a:r>
              <a:rPr lang="ko-KR" altLang="en-US" sz="1300" dirty="0"/>
              <a:t>격자</a:t>
            </a:r>
            <a:r>
              <a:rPr lang="en-US" altLang="ko-KR" sz="1300" dirty="0"/>
              <a:t>.</a:t>
            </a:r>
            <a:r>
              <a:rPr lang="en-US" altLang="ko-KR" sz="1300" dirty="0" err="1"/>
              <a:t>geojson</a:t>
            </a:r>
            <a:r>
              <a:rPr lang="ko-KR" altLang="en-US" sz="1300" dirty="0"/>
              <a:t>의 격자 데이터를 기반으로 </a:t>
            </a:r>
            <a:endParaRPr lang="en-US" altLang="ko-KR" sz="1300" dirty="0"/>
          </a:p>
          <a:p>
            <a:pPr algn="ctr"/>
            <a:r>
              <a:rPr lang="ko-KR" altLang="en-US" sz="1300" dirty="0"/>
              <a:t>각 격자에 포함되는 정보변수를 추가</a:t>
            </a:r>
            <a:endParaRPr lang="en-US" altLang="ko-KR" sz="1300" dirty="0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B5A81A74-8F24-4A32-8020-E9800EE71366}"/>
              </a:ext>
            </a:extLst>
          </p:cNvPr>
          <p:cNvSpPr/>
          <p:nvPr/>
        </p:nvSpPr>
        <p:spPr>
          <a:xfrm>
            <a:off x="2780978" y="4698390"/>
            <a:ext cx="1303932" cy="49666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2787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분석방향 설명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40682A-2057-4B56-998F-DADE748F5A4A}"/>
              </a:ext>
            </a:extLst>
          </p:cNvPr>
          <p:cNvSpPr txBox="1"/>
          <p:nvPr/>
        </p:nvSpPr>
        <p:spPr>
          <a:xfrm>
            <a:off x="-719588" y="5354917"/>
            <a:ext cx="727925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dirty="0"/>
              <a:t>2.</a:t>
            </a:r>
            <a:r>
              <a:rPr lang="ko-KR" altLang="en-US" sz="1300" dirty="0"/>
              <a:t>오산시</a:t>
            </a:r>
            <a:r>
              <a:rPr lang="en-US" altLang="ko-KR" sz="1300" dirty="0"/>
              <a:t>_</a:t>
            </a:r>
            <a:r>
              <a:rPr lang="ko-KR" altLang="en-US" sz="1300" dirty="0"/>
              <a:t>어린이교통사고</a:t>
            </a:r>
            <a:r>
              <a:rPr lang="en-US" altLang="ko-KR" sz="1300" dirty="0"/>
              <a:t>_</a:t>
            </a:r>
            <a:r>
              <a:rPr lang="ko-KR" altLang="en-US" sz="1300" dirty="0"/>
              <a:t>격자</a:t>
            </a:r>
            <a:r>
              <a:rPr lang="en-US" altLang="ko-KR" sz="1300" dirty="0"/>
              <a:t>.</a:t>
            </a:r>
            <a:r>
              <a:rPr lang="en-US" altLang="ko-KR" sz="1300" dirty="0" err="1"/>
              <a:t>geojson</a:t>
            </a:r>
            <a:r>
              <a:rPr lang="ko-KR" altLang="en-US" sz="1300" dirty="0"/>
              <a:t>의 격자의</a:t>
            </a:r>
            <a:r>
              <a:rPr lang="en-US" altLang="ko-KR" sz="1300" dirty="0"/>
              <a:t> </a:t>
            </a:r>
            <a:r>
              <a:rPr lang="ko-KR" altLang="en-US" sz="1300" dirty="0"/>
              <a:t>중심점이 </a:t>
            </a:r>
            <a:endParaRPr lang="en-US" altLang="ko-KR" sz="1300" dirty="0"/>
          </a:p>
          <a:p>
            <a:pPr algn="ctr"/>
            <a:r>
              <a:rPr lang="en-US" altLang="ko-KR" sz="1300" dirty="0"/>
              <a:t>LINESTRING</a:t>
            </a:r>
            <a:r>
              <a:rPr lang="ko-KR" altLang="en-US" sz="1300" dirty="0"/>
              <a:t>의 </a:t>
            </a:r>
            <a:r>
              <a:rPr lang="en-US" altLang="ko-KR" sz="1300" dirty="0"/>
              <a:t>BUFFER</a:t>
            </a:r>
            <a:r>
              <a:rPr lang="ko-KR" altLang="en-US" sz="1300" dirty="0"/>
              <a:t>영역에 들어가면 해당 격자에 정보변수를 추가</a:t>
            </a:r>
            <a:endParaRPr lang="en-US" altLang="ko-KR" sz="1300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0B4E021-A785-42E9-B0FE-DBE68EC3EE64}"/>
              </a:ext>
            </a:extLst>
          </p:cNvPr>
          <p:cNvGrpSpPr/>
          <p:nvPr/>
        </p:nvGrpSpPr>
        <p:grpSpPr>
          <a:xfrm>
            <a:off x="2963406" y="1182864"/>
            <a:ext cx="3650901" cy="2488192"/>
            <a:chOff x="5456254" y="1725389"/>
            <a:chExt cx="5014128" cy="341727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4646B75-C9AD-4C97-8069-8649448E4E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874" t="24029" r="31692" b="12690"/>
            <a:stretch/>
          </p:blipFill>
          <p:spPr>
            <a:xfrm>
              <a:off x="5456254" y="1758914"/>
              <a:ext cx="5014128" cy="3340172"/>
            </a:xfrm>
            <a:prstGeom prst="rect">
              <a:avLst/>
            </a:prstGeom>
            <a:ln w="28575">
              <a:solidFill>
                <a:srgbClr val="7B7B7B"/>
              </a:solidFill>
            </a:ln>
          </p:spPr>
        </p:pic>
        <p:sp>
          <p:nvSpPr>
            <p:cNvPr id="14" name="순서도: 처리 13">
              <a:extLst>
                <a:ext uri="{FF2B5EF4-FFF2-40B4-BE49-F238E27FC236}">
                  <a16:creationId xmlns:a16="http://schemas.microsoft.com/office/drawing/2014/main" id="{894A1138-E0A5-49AC-BF3C-8A35FD844E88}"/>
                </a:ext>
              </a:extLst>
            </p:cNvPr>
            <p:cNvSpPr/>
            <p:nvPr/>
          </p:nvSpPr>
          <p:spPr>
            <a:xfrm>
              <a:off x="8041370" y="1725389"/>
              <a:ext cx="570068" cy="3383745"/>
            </a:xfrm>
            <a:prstGeom prst="flowChartProcess">
              <a:avLst/>
            </a:prstGeom>
            <a:solidFill>
              <a:srgbClr val="7B7B7B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처리 14">
              <a:extLst>
                <a:ext uri="{FF2B5EF4-FFF2-40B4-BE49-F238E27FC236}">
                  <a16:creationId xmlns:a16="http://schemas.microsoft.com/office/drawing/2014/main" id="{570E908F-650C-4B66-8668-3B74DC5538AA}"/>
                </a:ext>
              </a:extLst>
            </p:cNvPr>
            <p:cNvSpPr/>
            <p:nvPr/>
          </p:nvSpPr>
          <p:spPr>
            <a:xfrm rot="5562464">
              <a:off x="7673516" y="2195054"/>
              <a:ext cx="570068" cy="5002318"/>
            </a:xfrm>
            <a:prstGeom prst="flowChartProcess">
              <a:avLst/>
            </a:prstGeom>
            <a:solidFill>
              <a:srgbClr val="7B7B7B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처리 15">
              <a:extLst>
                <a:ext uri="{FF2B5EF4-FFF2-40B4-BE49-F238E27FC236}">
                  <a16:creationId xmlns:a16="http://schemas.microsoft.com/office/drawing/2014/main" id="{CAEF1A27-990B-4DC9-9F4D-1BCA54FE6C7E}"/>
                </a:ext>
              </a:extLst>
            </p:cNvPr>
            <p:cNvSpPr/>
            <p:nvPr/>
          </p:nvSpPr>
          <p:spPr>
            <a:xfrm>
              <a:off x="10020381" y="1758914"/>
              <a:ext cx="450001" cy="3383745"/>
            </a:xfrm>
            <a:prstGeom prst="flowChartProcess">
              <a:avLst/>
            </a:prstGeom>
            <a:solidFill>
              <a:srgbClr val="7B7B7B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21DE983C-7E4D-4C99-A8BA-219F42E51F73}"/>
                </a:ext>
              </a:extLst>
            </p:cNvPr>
            <p:cNvSpPr/>
            <p:nvPr/>
          </p:nvSpPr>
          <p:spPr>
            <a:xfrm>
              <a:off x="5772778" y="2080461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0DFC11C-4D49-48CC-8852-A837955B5C29}"/>
                </a:ext>
              </a:extLst>
            </p:cNvPr>
            <p:cNvSpPr/>
            <p:nvPr/>
          </p:nvSpPr>
          <p:spPr>
            <a:xfrm>
              <a:off x="6644302" y="2080461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898ACECC-74AA-4A40-B5CD-7F9C805855B9}"/>
                </a:ext>
              </a:extLst>
            </p:cNvPr>
            <p:cNvSpPr/>
            <p:nvPr/>
          </p:nvSpPr>
          <p:spPr>
            <a:xfrm>
              <a:off x="7505437" y="2080461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D354AA69-BC5B-4131-AFD9-7AA94FCAA363}"/>
                </a:ext>
              </a:extLst>
            </p:cNvPr>
            <p:cNvSpPr/>
            <p:nvPr/>
          </p:nvSpPr>
          <p:spPr>
            <a:xfrm>
              <a:off x="8256292" y="2080460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E66910E6-2481-4E56-9FD5-4449CBA8C45C}"/>
                </a:ext>
              </a:extLst>
            </p:cNvPr>
            <p:cNvSpPr/>
            <p:nvPr/>
          </p:nvSpPr>
          <p:spPr>
            <a:xfrm>
              <a:off x="9152209" y="2080460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9EA698F6-696C-4B60-88DE-F85BA0258860}"/>
                </a:ext>
              </a:extLst>
            </p:cNvPr>
            <p:cNvSpPr/>
            <p:nvPr/>
          </p:nvSpPr>
          <p:spPr>
            <a:xfrm>
              <a:off x="10020381" y="2080460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2F111BB6-A64D-4DA8-9B31-41E9B7876DC7}"/>
                </a:ext>
              </a:extLst>
            </p:cNvPr>
            <p:cNvSpPr/>
            <p:nvPr/>
          </p:nvSpPr>
          <p:spPr>
            <a:xfrm>
              <a:off x="5772778" y="2960833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FAB36A6A-749F-479A-9A11-123AB850D7D4}"/>
                </a:ext>
              </a:extLst>
            </p:cNvPr>
            <p:cNvSpPr/>
            <p:nvPr/>
          </p:nvSpPr>
          <p:spPr>
            <a:xfrm>
              <a:off x="6644302" y="2960833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F032B991-1482-4B42-831D-31ABC8CF1BCF}"/>
                </a:ext>
              </a:extLst>
            </p:cNvPr>
            <p:cNvSpPr/>
            <p:nvPr/>
          </p:nvSpPr>
          <p:spPr>
            <a:xfrm>
              <a:off x="7505437" y="2960833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50D8197-EA18-44BA-8D27-6B6D37335CC0}"/>
                </a:ext>
              </a:extLst>
            </p:cNvPr>
            <p:cNvSpPr/>
            <p:nvPr/>
          </p:nvSpPr>
          <p:spPr>
            <a:xfrm>
              <a:off x="8256292" y="2960832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CAF83AFC-C52A-4292-8FA2-22DD51716C92}"/>
                </a:ext>
              </a:extLst>
            </p:cNvPr>
            <p:cNvSpPr/>
            <p:nvPr/>
          </p:nvSpPr>
          <p:spPr>
            <a:xfrm>
              <a:off x="9152209" y="2960832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EC4D12F4-7AE1-4DAC-89E2-B8B0F491563A}"/>
                </a:ext>
              </a:extLst>
            </p:cNvPr>
            <p:cNvSpPr/>
            <p:nvPr/>
          </p:nvSpPr>
          <p:spPr>
            <a:xfrm>
              <a:off x="10020381" y="2960832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32E7E6F-0633-4503-B469-D9CB5AC73539}"/>
                </a:ext>
              </a:extLst>
            </p:cNvPr>
            <p:cNvSpPr/>
            <p:nvPr/>
          </p:nvSpPr>
          <p:spPr>
            <a:xfrm>
              <a:off x="5772778" y="3756944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2245F81B-2483-4844-A111-8EAFD7CFBF86}"/>
                </a:ext>
              </a:extLst>
            </p:cNvPr>
            <p:cNvSpPr/>
            <p:nvPr/>
          </p:nvSpPr>
          <p:spPr>
            <a:xfrm>
              <a:off x="6644302" y="3756944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A3CB992-B738-40C4-81C1-E0B5C2693A5C}"/>
                </a:ext>
              </a:extLst>
            </p:cNvPr>
            <p:cNvSpPr/>
            <p:nvPr/>
          </p:nvSpPr>
          <p:spPr>
            <a:xfrm>
              <a:off x="7505437" y="3756944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0C92E3A1-CB35-4838-B746-9F7AC556AD84}"/>
                </a:ext>
              </a:extLst>
            </p:cNvPr>
            <p:cNvSpPr/>
            <p:nvPr/>
          </p:nvSpPr>
          <p:spPr>
            <a:xfrm>
              <a:off x="8256292" y="3756943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2BFD9A7-3E20-419A-BE83-2F6881FFC439}"/>
                </a:ext>
              </a:extLst>
            </p:cNvPr>
            <p:cNvSpPr/>
            <p:nvPr/>
          </p:nvSpPr>
          <p:spPr>
            <a:xfrm>
              <a:off x="9152209" y="3756943"/>
              <a:ext cx="140224" cy="1402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122409B4-4671-49AF-9446-A1227603E31E}"/>
                </a:ext>
              </a:extLst>
            </p:cNvPr>
            <p:cNvSpPr/>
            <p:nvPr/>
          </p:nvSpPr>
          <p:spPr>
            <a:xfrm>
              <a:off x="10020381" y="3756943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7B4813F5-B6F6-4F00-BDAB-27A5176AC634}"/>
                </a:ext>
              </a:extLst>
            </p:cNvPr>
            <p:cNvSpPr/>
            <p:nvPr/>
          </p:nvSpPr>
          <p:spPr>
            <a:xfrm>
              <a:off x="5772778" y="4614885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5C4C9CD1-CD99-4402-ACED-2D7D3DF92D7C}"/>
                </a:ext>
              </a:extLst>
            </p:cNvPr>
            <p:cNvSpPr/>
            <p:nvPr/>
          </p:nvSpPr>
          <p:spPr>
            <a:xfrm>
              <a:off x="6644302" y="4614885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7571759-9737-4047-BE27-C80DC608E2CC}"/>
                </a:ext>
              </a:extLst>
            </p:cNvPr>
            <p:cNvSpPr/>
            <p:nvPr/>
          </p:nvSpPr>
          <p:spPr>
            <a:xfrm>
              <a:off x="7505437" y="4614885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A648388-6B87-4D90-BF9D-00C181F361B9}"/>
                </a:ext>
              </a:extLst>
            </p:cNvPr>
            <p:cNvSpPr/>
            <p:nvPr/>
          </p:nvSpPr>
          <p:spPr>
            <a:xfrm>
              <a:off x="8256292" y="4614884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9D6E6AB-A3D7-41F2-8353-0474BEB32E73}"/>
                </a:ext>
              </a:extLst>
            </p:cNvPr>
            <p:cNvSpPr/>
            <p:nvPr/>
          </p:nvSpPr>
          <p:spPr>
            <a:xfrm>
              <a:off x="9152209" y="4614884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5198082-6EF2-4CC2-A93A-7F0C5D8548EE}"/>
                </a:ext>
              </a:extLst>
            </p:cNvPr>
            <p:cNvSpPr/>
            <p:nvPr/>
          </p:nvSpPr>
          <p:spPr>
            <a:xfrm>
              <a:off x="10020381" y="4614884"/>
              <a:ext cx="140224" cy="1402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43" name="표 18">
            <a:extLst>
              <a:ext uri="{FF2B5EF4-FFF2-40B4-BE49-F238E27FC236}">
                <a16:creationId xmlns:a16="http://schemas.microsoft.com/office/drawing/2014/main" id="{D570AA6C-45B2-4B06-A3A2-9752119E4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0184123"/>
              </p:ext>
            </p:extLst>
          </p:nvPr>
        </p:nvGraphicFramePr>
        <p:xfrm>
          <a:off x="575622" y="1427993"/>
          <a:ext cx="2197392" cy="1997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696">
                  <a:extLst>
                    <a:ext uri="{9D8B030D-6E8A-4147-A177-3AD203B41FA5}">
                      <a16:colId xmlns:a16="http://schemas.microsoft.com/office/drawing/2014/main" val="2372462811"/>
                    </a:ext>
                  </a:extLst>
                </a:gridCol>
                <a:gridCol w="1098696">
                  <a:extLst>
                    <a:ext uri="{9D8B030D-6E8A-4147-A177-3AD203B41FA5}">
                      <a16:colId xmlns:a16="http://schemas.microsoft.com/office/drawing/2014/main" val="1782742820"/>
                    </a:ext>
                  </a:extLst>
                </a:gridCol>
              </a:tblGrid>
              <a:tr h="3995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추가변수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geometry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3349073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LINESTRING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457517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LINESTRING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007474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129073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LINESTRING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875265"/>
                  </a:ext>
                </a:extLst>
              </a:tr>
            </a:tbl>
          </a:graphicData>
        </a:graphic>
      </p:graphicFrame>
      <p:sp>
        <p:nvSpPr>
          <p:cNvPr id="49" name="타원 48">
            <a:extLst>
              <a:ext uri="{FF2B5EF4-FFF2-40B4-BE49-F238E27FC236}">
                <a16:creationId xmlns:a16="http://schemas.microsoft.com/office/drawing/2014/main" id="{A4741475-1EBA-44C2-88B7-D83589BBDA2B}"/>
              </a:ext>
            </a:extLst>
          </p:cNvPr>
          <p:cNvSpPr/>
          <p:nvPr/>
        </p:nvSpPr>
        <p:spPr>
          <a:xfrm>
            <a:off x="6987853" y="2247160"/>
            <a:ext cx="102100" cy="102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E5D5367-6D24-491F-962F-BF1E7356441A}"/>
              </a:ext>
            </a:extLst>
          </p:cNvPr>
          <p:cNvSpPr txBox="1"/>
          <p:nvPr/>
        </p:nvSpPr>
        <p:spPr>
          <a:xfrm>
            <a:off x="7245913" y="2153283"/>
            <a:ext cx="29944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Buffer</a:t>
            </a:r>
            <a:r>
              <a:rPr lang="ko-KR" altLang="en-US" sz="1300" dirty="0"/>
              <a:t>에 포함되지 않는 점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89D6925-53A1-4D7A-9EA4-B5B3FCE5B27A}"/>
              </a:ext>
            </a:extLst>
          </p:cNvPr>
          <p:cNvSpPr/>
          <p:nvPr/>
        </p:nvSpPr>
        <p:spPr>
          <a:xfrm>
            <a:off x="6990325" y="2598275"/>
            <a:ext cx="102100" cy="10210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4894305-5A2F-493F-A70C-E0A6A6BDA414}"/>
              </a:ext>
            </a:extLst>
          </p:cNvPr>
          <p:cNvSpPr txBox="1"/>
          <p:nvPr/>
        </p:nvSpPr>
        <p:spPr>
          <a:xfrm>
            <a:off x="7243573" y="2509045"/>
            <a:ext cx="29944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Buffer</a:t>
            </a:r>
            <a:r>
              <a:rPr lang="ko-KR" altLang="en-US" sz="1300" dirty="0"/>
              <a:t>에 포함되는 점</a:t>
            </a:r>
          </a:p>
        </p:txBody>
      </p:sp>
      <p:sp>
        <p:nvSpPr>
          <p:cNvPr id="53" name="순서도: 처리 52">
            <a:extLst>
              <a:ext uri="{FF2B5EF4-FFF2-40B4-BE49-F238E27FC236}">
                <a16:creationId xmlns:a16="http://schemas.microsoft.com/office/drawing/2014/main" id="{83B54783-6D39-45D3-A650-AC5B84818FCA}"/>
              </a:ext>
            </a:extLst>
          </p:cNvPr>
          <p:cNvSpPr/>
          <p:nvPr/>
        </p:nvSpPr>
        <p:spPr>
          <a:xfrm rot="16200000">
            <a:off x="6897277" y="1742001"/>
            <a:ext cx="279665" cy="384669"/>
          </a:xfrm>
          <a:prstGeom prst="flowChartProcess">
            <a:avLst/>
          </a:prstGeom>
          <a:solidFill>
            <a:srgbClr val="7B7B7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3E93FA2-718F-4510-8000-9D5BFC290819}"/>
              </a:ext>
            </a:extLst>
          </p:cNvPr>
          <p:cNvSpPr txBox="1"/>
          <p:nvPr/>
        </p:nvSpPr>
        <p:spPr>
          <a:xfrm>
            <a:off x="7243644" y="1790030"/>
            <a:ext cx="29944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Buffer</a:t>
            </a:r>
            <a:r>
              <a:rPr lang="ko-KR" altLang="en-US" sz="1300" dirty="0"/>
              <a:t>영역</a:t>
            </a:r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C4AC3F4C-D35A-4BC0-824E-A56B3B8F33A0}"/>
              </a:ext>
            </a:extLst>
          </p:cNvPr>
          <p:cNvSpPr/>
          <p:nvPr/>
        </p:nvSpPr>
        <p:spPr>
          <a:xfrm>
            <a:off x="2268075" y="4812331"/>
            <a:ext cx="1303932" cy="49666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7" name="표 18">
            <a:extLst>
              <a:ext uri="{FF2B5EF4-FFF2-40B4-BE49-F238E27FC236}">
                <a16:creationId xmlns:a16="http://schemas.microsoft.com/office/drawing/2014/main" id="{3A2B850B-C2F0-4AA0-B990-5FFCA25C3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390192"/>
              </p:ext>
            </p:extLst>
          </p:nvPr>
        </p:nvGraphicFramePr>
        <p:xfrm>
          <a:off x="5914597" y="4064250"/>
          <a:ext cx="3924012" cy="2029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797">
                  <a:extLst>
                    <a:ext uri="{9D8B030D-6E8A-4147-A177-3AD203B41FA5}">
                      <a16:colId xmlns:a16="http://schemas.microsoft.com/office/drawing/2014/main" val="2372462811"/>
                    </a:ext>
                  </a:extLst>
                </a:gridCol>
                <a:gridCol w="1174384">
                  <a:extLst>
                    <a:ext uri="{9D8B030D-6E8A-4147-A177-3AD203B41FA5}">
                      <a16:colId xmlns:a16="http://schemas.microsoft.com/office/drawing/2014/main" val="296456838"/>
                    </a:ext>
                  </a:extLst>
                </a:gridCol>
                <a:gridCol w="1779831">
                  <a:extLst>
                    <a:ext uri="{9D8B030D-6E8A-4147-A177-3AD203B41FA5}">
                      <a16:colId xmlns:a16="http://schemas.microsoft.com/office/drawing/2014/main" val="1782742820"/>
                    </a:ext>
                  </a:extLst>
                </a:gridCol>
              </a:tblGrid>
              <a:tr h="405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gid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/>
                        <a:t>accident_cnt</a:t>
                      </a:r>
                      <a:r>
                        <a:rPr lang="en-US" altLang="ko-KR" sz="1200" dirty="0"/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geometry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3349073"/>
                  </a:ext>
                </a:extLst>
              </a:tr>
              <a:tr h="40593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다사</a:t>
                      </a:r>
                      <a:r>
                        <a:rPr lang="en-US" altLang="ko-KR" sz="1200" dirty="0" err="1"/>
                        <a:t>xxxxxx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MULTIPOLYGON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457517"/>
                  </a:ext>
                </a:extLst>
              </a:tr>
              <a:tr h="4059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다사</a:t>
                      </a:r>
                      <a:r>
                        <a:rPr lang="en-US" altLang="ko-KR" sz="1200" dirty="0" err="1"/>
                        <a:t>xxxxxx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MULTIPOLYGON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007474"/>
                  </a:ext>
                </a:extLst>
              </a:tr>
              <a:tr h="4059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129073"/>
                  </a:ext>
                </a:extLst>
              </a:tr>
              <a:tr h="4059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다사</a:t>
                      </a:r>
                      <a:r>
                        <a:rPr lang="en-US" altLang="ko-KR" sz="1200" dirty="0" err="1"/>
                        <a:t>xxxxxx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MULTIPOLYGON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875265"/>
                  </a:ext>
                </a:extLst>
              </a:tr>
            </a:tbl>
          </a:graphicData>
        </a:graphic>
      </p:graphicFrame>
      <p:sp>
        <p:nvSpPr>
          <p:cNvPr id="58" name="십자형 57">
            <a:extLst>
              <a:ext uri="{FF2B5EF4-FFF2-40B4-BE49-F238E27FC236}">
                <a16:creationId xmlns:a16="http://schemas.microsoft.com/office/drawing/2014/main" id="{432CF1FC-1C46-4FA6-A7DE-9BCBBA13EB23}"/>
              </a:ext>
            </a:extLst>
          </p:cNvPr>
          <p:cNvSpPr/>
          <p:nvPr/>
        </p:nvSpPr>
        <p:spPr>
          <a:xfrm>
            <a:off x="9932842" y="4873524"/>
            <a:ext cx="442815" cy="442815"/>
          </a:xfrm>
          <a:prstGeom prst="plus">
            <a:avLst>
              <a:gd name="adj" fmla="val 35921"/>
            </a:avLst>
          </a:prstGeom>
          <a:solidFill>
            <a:srgbClr val="7B7B7B"/>
          </a:solidFill>
          <a:ln>
            <a:solidFill>
              <a:srgbClr val="7B7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F64FFF5C-A2E1-4841-8E26-4F1109F884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4935474"/>
              </p:ext>
            </p:extLst>
          </p:nvPr>
        </p:nvGraphicFramePr>
        <p:xfrm>
          <a:off x="10469891" y="4095965"/>
          <a:ext cx="976211" cy="1997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6211">
                  <a:extLst>
                    <a:ext uri="{9D8B030D-6E8A-4147-A177-3AD203B41FA5}">
                      <a16:colId xmlns:a16="http://schemas.microsoft.com/office/drawing/2014/main" val="2967921147"/>
                    </a:ext>
                  </a:extLst>
                </a:gridCol>
              </a:tblGrid>
              <a:tr h="3995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추가변수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169331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734215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41406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698144"/>
                  </a:ext>
                </a:extLst>
              </a:tr>
              <a:tr h="399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5767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92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07857" y="149564"/>
            <a:ext cx="4917610" cy="73584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Contents</a:t>
            </a:r>
          </a:p>
        </p:txBody>
      </p:sp>
      <p:grpSp>
        <p:nvGrpSpPr>
          <p:cNvPr id="7" name="그룹 6"/>
          <p:cNvGrpSpPr/>
          <p:nvPr/>
        </p:nvGrpSpPr>
        <p:grpSpPr>
          <a:xfrm flipH="1">
            <a:off x="2148147" y="0"/>
            <a:ext cx="7737882" cy="6858000"/>
            <a:chOff x="4619001" y="0"/>
            <a:chExt cx="7737882" cy="6858000"/>
          </a:xfrm>
        </p:grpSpPr>
        <p:sp>
          <p:nvSpPr>
            <p:cNvPr id="23" name="자유형 22"/>
            <p:cNvSpPr/>
            <p:nvPr/>
          </p:nvSpPr>
          <p:spPr>
            <a:xfrm rot="2700000">
              <a:off x="6913368" y="-440054"/>
              <a:ext cx="3149148" cy="7737882"/>
            </a:xfrm>
            <a:custGeom>
              <a:avLst/>
              <a:gdLst>
                <a:gd name="connsiteX0" fmla="*/ 0 w 3149148"/>
                <a:gd name="connsiteY0" fmla="*/ 594336 h 7737882"/>
                <a:gd name="connsiteX1" fmla="*/ 594017 w 3149148"/>
                <a:gd name="connsiteY1" fmla="*/ 319 h 7737882"/>
                <a:gd name="connsiteX2" fmla="*/ 1784506 w 3149148"/>
                <a:gd name="connsiteY2" fmla="*/ 319 h 7737882"/>
                <a:gd name="connsiteX3" fmla="*/ 1784506 w 3149148"/>
                <a:gd name="connsiteY3" fmla="*/ 0 h 7737882"/>
                <a:gd name="connsiteX4" fmla="*/ 1790812 w 3149148"/>
                <a:gd name="connsiteY4" fmla="*/ 319 h 7737882"/>
                <a:gd name="connsiteX5" fmla="*/ 1796046 w 3149148"/>
                <a:gd name="connsiteY5" fmla="*/ 319 h 7737882"/>
                <a:gd name="connsiteX6" fmla="*/ 1796047 w 3149148"/>
                <a:gd name="connsiteY6" fmla="*/ 583 h 7737882"/>
                <a:gd name="connsiteX7" fmla="*/ 1906195 w 3149148"/>
                <a:gd name="connsiteY7" fmla="*/ 6145 h 7737882"/>
                <a:gd name="connsiteX8" fmla="*/ 2974679 w 3149148"/>
                <a:gd name="connsiteY8" fmla="*/ 1190172 h 7737882"/>
                <a:gd name="connsiteX9" fmla="*/ 1906195 w 3149148"/>
                <a:gd name="connsiteY9" fmla="*/ 2374200 h 7737882"/>
                <a:gd name="connsiteX10" fmla="*/ 1794771 w 3149148"/>
                <a:gd name="connsiteY10" fmla="*/ 2379827 h 7737882"/>
                <a:gd name="connsiteX11" fmla="*/ 1794771 w 3149148"/>
                <a:gd name="connsiteY11" fmla="*/ 2380875 h 7737882"/>
                <a:gd name="connsiteX12" fmla="*/ 1277722 w 3149148"/>
                <a:gd name="connsiteY12" fmla="*/ 2681363 h 7737882"/>
                <a:gd name="connsiteX13" fmla="*/ 1282841 w 3149148"/>
                <a:gd name="connsiteY13" fmla="*/ 3279366 h 7737882"/>
                <a:gd name="connsiteX14" fmla="*/ 1804959 w 3149148"/>
                <a:gd name="connsiteY14" fmla="*/ 3570959 h 7737882"/>
                <a:gd name="connsiteX15" fmla="*/ 1804985 w 3149148"/>
                <a:gd name="connsiteY15" fmla="*/ 3572489 h 7737882"/>
                <a:gd name="connsiteX16" fmla="*/ 1948245 w 3149148"/>
                <a:gd name="connsiteY16" fmla="*/ 3580202 h 7737882"/>
                <a:gd name="connsiteX17" fmla="*/ 2830644 w 3149148"/>
                <a:gd name="connsiteY17" fmla="*/ 4157897 h 7737882"/>
                <a:gd name="connsiteX18" fmla="*/ 2838281 w 3149148"/>
                <a:gd name="connsiteY18" fmla="*/ 5352435 h 7737882"/>
                <a:gd name="connsiteX19" fmla="*/ 1963341 w 3149148"/>
                <a:gd name="connsiteY19" fmla="*/ 5941364 h 7737882"/>
                <a:gd name="connsiteX20" fmla="*/ 1815299 w 3149148"/>
                <a:gd name="connsiteY20" fmla="*/ 5951235 h 7737882"/>
                <a:gd name="connsiteX21" fmla="*/ 1815299 w 3149148"/>
                <a:gd name="connsiteY21" fmla="*/ 5952449 h 7737882"/>
                <a:gd name="connsiteX22" fmla="*/ 1220213 w 3149148"/>
                <a:gd name="connsiteY22" fmla="*/ 6547535 h 7737882"/>
                <a:gd name="connsiteX23" fmla="*/ 1815299 w 3149148"/>
                <a:gd name="connsiteY23" fmla="*/ 7142621 h 7737882"/>
                <a:gd name="connsiteX24" fmla="*/ 1815300 w 3149148"/>
                <a:gd name="connsiteY24" fmla="*/ 7143865 h 7737882"/>
                <a:gd name="connsiteX25" fmla="*/ 3149148 w 3149148"/>
                <a:gd name="connsiteY25" fmla="*/ 7143865 h 7737882"/>
                <a:gd name="connsiteX26" fmla="*/ 2555131 w 3149148"/>
                <a:gd name="connsiteY26" fmla="*/ 7737882 h 7737882"/>
                <a:gd name="connsiteX27" fmla="*/ 1803260 w 3149148"/>
                <a:gd name="connsiteY27" fmla="*/ 7737882 h 7737882"/>
                <a:gd name="connsiteX28" fmla="*/ 1803260 w 3149148"/>
                <a:gd name="connsiteY28" fmla="*/ 7737098 h 7737882"/>
                <a:gd name="connsiteX29" fmla="*/ 1693610 w 3149148"/>
                <a:gd name="connsiteY29" fmla="*/ 7731562 h 7737882"/>
                <a:gd name="connsiteX30" fmla="*/ 625127 w 3149148"/>
                <a:gd name="connsiteY30" fmla="*/ 6547535 h 7737882"/>
                <a:gd name="connsiteX31" fmla="*/ 973720 w 3149148"/>
                <a:gd name="connsiteY31" fmla="*/ 5705956 h 7737882"/>
                <a:gd name="connsiteX32" fmla="*/ 1693611 w 3149148"/>
                <a:gd name="connsiteY32" fmla="*/ 5363507 h 7737882"/>
                <a:gd name="connsiteX33" fmla="*/ 1805034 w 3149148"/>
                <a:gd name="connsiteY33" fmla="*/ 5357881 h 7737882"/>
                <a:gd name="connsiteX34" fmla="*/ 1805034 w 3149148"/>
                <a:gd name="connsiteY34" fmla="*/ 5356833 h 7737882"/>
                <a:gd name="connsiteX35" fmla="*/ 2321657 w 3149148"/>
                <a:gd name="connsiteY35" fmla="*/ 5057091 h 7737882"/>
                <a:gd name="connsiteX36" fmla="*/ 2317839 w 3149148"/>
                <a:gd name="connsiteY36" fmla="*/ 4459822 h 7737882"/>
                <a:gd name="connsiteX37" fmla="*/ 1797426 w 3149148"/>
                <a:gd name="connsiteY37" fmla="*/ 4166710 h 7737882"/>
                <a:gd name="connsiteX38" fmla="*/ 1797406 w 3149148"/>
                <a:gd name="connsiteY38" fmla="*/ 4165077 h 7737882"/>
                <a:gd name="connsiteX39" fmla="*/ 1656459 w 3149148"/>
                <a:gd name="connsiteY39" fmla="*/ 4158089 h 7737882"/>
                <a:gd name="connsiteX40" fmla="*/ 770910 w 3149148"/>
                <a:gd name="connsiteY40" fmla="*/ 3582771 h 7737882"/>
                <a:gd name="connsiteX41" fmla="*/ 760672 w 3149148"/>
                <a:gd name="connsiteY41" fmla="*/ 2386765 h 7737882"/>
                <a:gd name="connsiteX42" fmla="*/ 951425 w 3149148"/>
                <a:gd name="connsiteY42" fmla="*/ 2136111 h 7737882"/>
                <a:gd name="connsiteX43" fmla="*/ 1675489 w 3149148"/>
                <a:gd name="connsiteY43" fmla="*/ 1791764 h 7737882"/>
                <a:gd name="connsiteX44" fmla="*/ 1784506 w 3149148"/>
                <a:gd name="connsiteY44" fmla="*/ 1786301 h 7737882"/>
                <a:gd name="connsiteX45" fmla="*/ 1784506 w 3149148"/>
                <a:gd name="connsiteY45" fmla="*/ 1785257 h 7737882"/>
                <a:gd name="connsiteX46" fmla="*/ 2379592 w 3149148"/>
                <a:gd name="connsiteY46" fmla="*/ 1190171 h 7737882"/>
                <a:gd name="connsiteX47" fmla="*/ 1784507 w 3149148"/>
                <a:gd name="connsiteY47" fmla="*/ 595085 h 7737882"/>
                <a:gd name="connsiteX48" fmla="*/ 1784507 w 3149148"/>
                <a:gd name="connsiteY48" fmla="*/ 594336 h 77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149148" h="7737882">
                  <a:moveTo>
                    <a:pt x="0" y="594336"/>
                  </a:moveTo>
                  <a:lnTo>
                    <a:pt x="594017" y="319"/>
                  </a:lnTo>
                  <a:lnTo>
                    <a:pt x="1784506" y="319"/>
                  </a:lnTo>
                  <a:lnTo>
                    <a:pt x="1784506" y="0"/>
                  </a:lnTo>
                  <a:lnTo>
                    <a:pt x="1790812" y="319"/>
                  </a:lnTo>
                  <a:lnTo>
                    <a:pt x="1796046" y="319"/>
                  </a:lnTo>
                  <a:lnTo>
                    <a:pt x="1796047" y="583"/>
                  </a:lnTo>
                  <a:lnTo>
                    <a:pt x="1906195" y="6145"/>
                  </a:lnTo>
                  <a:cubicBezTo>
                    <a:pt x="2506346" y="67094"/>
                    <a:pt x="2974679" y="573940"/>
                    <a:pt x="2974679" y="1190172"/>
                  </a:cubicBezTo>
                  <a:cubicBezTo>
                    <a:pt x="2974680" y="1806404"/>
                    <a:pt x="2506348" y="2313250"/>
                    <a:pt x="1906195" y="2374200"/>
                  </a:cubicBezTo>
                  <a:lnTo>
                    <a:pt x="1794771" y="2379827"/>
                  </a:lnTo>
                  <a:lnTo>
                    <a:pt x="1794771" y="2380875"/>
                  </a:lnTo>
                  <a:cubicBezTo>
                    <a:pt x="1580953" y="2380875"/>
                    <a:pt x="1383572" y="2495583"/>
                    <a:pt x="1277722" y="2681363"/>
                  </a:cubicBezTo>
                  <a:cubicBezTo>
                    <a:pt x="1171872" y="2867142"/>
                    <a:pt x="1173826" y="3095427"/>
                    <a:pt x="1282841" y="3279366"/>
                  </a:cubicBezTo>
                  <a:cubicBezTo>
                    <a:pt x="1391856" y="3463305"/>
                    <a:pt x="1591174" y="3574620"/>
                    <a:pt x="1804959" y="3570959"/>
                  </a:cubicBezTo>
                  <a:lnTo>
                    <a:pt x="1804985" y="3572489"/>
                  </a:lnTo>
                  <a:lnTo>
                    <a:pt x="1948245" y="3580202"/>
                  </a:lnTo>
                  <a:cubicBezTo>
                    <a:pt x="2313278" y="3624394"/>
                    <a:pt x="2641071" y="3835917"/>
                    <a:pt x="2830644" y="4157897"/>
                  </a:cubicBezTo>
                  <a:cubicBezTo>
                    <a:pt x="3047299" y="4525874"/>
                    <a:pt x="3050213" y="4981718"/>
                    <a:pt x="2838281" y="5352435"/>
                  </a:cubicBezTo>
                  <a:cubicBezTo>
                    <a:pt x="2652841" y="5676812"/>
                    <a:pt x="2327780" y="5892509"/>
                    <a:pt x="1963341" y="5941364"/>
                  </a:cubicBezTo>
                  <a:lnTo>
                    <a:pt x="1815299" y="5951235"/>
                  </a:lnTo>
                  <a:lnTo>
                    <a:pt x="1815299" y="5952449"/>
                  </a:lnTo>
                  <a:cubicBezTo>
                    <a:pt x="1486643" y="5952449"/>
                    <a:pt x="1220213" y="6218878"/>
                    <a:pt x="1220213" y="6547535"/>
                  </a:cubicBezTo>
                  <a:cubicBezTo>
                    <a:pt x="1220213" y="6876192"/>
                    <a:pt x="1486642" y="7142621"/>
                    <a:pt x="1815299" y="7142621"/>
                  </a:cubicBezTo>
                  <a:lnTo>
                    <a:pt x="1815300" y="7143865"/>
                  </a:lnTo>
                  <a:lnTo>
                    <a:pt x="3149148" y="7143865"/>
                  </a:lnTo>
                  <a:lnTo>
                    <a:pt x="2555131" y="7737882"/>
                  </a:lnTo>
                  <a:lnTo>
                    <a:pt x="1803260" y="7737882"/>
                  </a:lnTo>
                  <a:lnTo>
                    <a:pt x="1803260" y="7737098"/>
                  </a:lnTo>
                  <a:lnTo>
                    <a:pt x="1693610" y="7731562"/>
                  </a:lnTo>
                  <a:cubicBezTo>
                    <a:pt x="1093459" y="7670613"/>
                    <a:pt x="625127" y="7163766"/>
                    <a:pt x="625127" y="6547535"/>
                  </a:cubicBezTo>
                  <a:cubicBezTo>
                    <a:pt x="625127" y="6218878"/>
                    <a:pt x="758341" y="5921334"/>
                    <a:pt x="973720" y="5705956"/>
                  </a:cubicBezTo>
                  <a:cubicBezTo>
                    <a:pt x="1162177" y="5517499"/>
                    <a:pt x="1413540" y="5391950"/>
                    <a:pt x="1693611" y="5363507"/>
                  </a:cubicBezTo>
                  <a:lnTo>
                    <a:pt x="1805034" y="5357881"/>
                  </a:lnTo>
                  <a:lnTo>
                    <a:pt x="1805034" y="5356833"/>
                  </a:lnTo>
                  <a:cubicBezTo>
                    <a:pt x="2018544" y="5356833"/>
                    <a:pt x="2215691" y="5242449"/>
                    <a:pt x="2321657" y="5057091"/>
                  </a:cubicBezTo>
                  <a:cubicBezTo>
                    <a:pt x="2427623" y="4871732"/>
                    <a:pt x="2426166" y="4643811"/>
                    <a:pt x="2317839" y="4459822"/>
                  </a:cubicBezTo>
                  <a:cubicBezTo>
                    <a:pt x="2209512" y="4275834"/>
                    <a:pt x="2010918" y="4163980"/>
                    <a:pt x="1797426" y="4166710"/>
                  </a:cubicBezTo>
                  <a:lnTo>
                    <a:pt x="1797406" y="4165077"/>
                  </a:lnTo>
                  <a:lnTo>
                    <a:pt x="1656459" y="4158089"/>
                  </a:lnTo>
                  <a:cubicBezTo>
                    <a:pt x="1290738" y="4115351"/>
                    <a:pt x="961688" y="3904664"/>
                    <a:pt x="770910" y="3582771"/>
                  </a:cubicBezTo>
                  <a:cubicBezTo>
                    <a:pt x="552880" y="3214892"/>
                    <a:pt x="548971" y="2758322"/>
                    <a:pt x="760672" y="2386765"/>
                  </a:cubicBezTo>
                  <a:cubicBezTo>
                    <a:pt x="813597" y="2293875"/>
                    <a:pt x="877964" y="2209870"/>
                    <a:pt x="951425" y="2136111"/>
                  </a:cubicBezTo>
                  <a:cubicBezTo>
                    <a:pt x="1144261" y="1942495"/>
                    <a:pt x="1399764" y="1819490"/>
                    <a:pt x="1675489" y="1791764"/>
                  </a:cubicBezTo>
                  <a:lnTo>
                    <a:pt x="1784506" y="1786301"/>
                  </a:lnTo>
                  <a:lnTo>
                    <a:pt x="1784506" y="1785257"/>
                  </a:lnTo>
                  <a:cubicBezTo>
                    <a:pt x="2113163" y="1785258"/>
                    <a:pt x="2379593" y="1518828"/>
                    <a:pt x="2379592" y="1190171"/>
                  </a:cubicBezTo>
                  <a:cubicBezTo>
                    <a:pt x="2379592" y="861514"/>
                    <a:pt x="2113163" y="595085"/>
                    <a:pt x="1784507" y="595085"/>
                  </a:cubicBezTo>
                  <a:lnTo>
                    <a:pt x="1784507" y="59433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4" name="원호 23"/>
            <p:cNvSpPr/>
            <p:nvPr/>
          </p:nvSpPr>
          <p:spPr>
            <a:xfrm rot="18900000">
              <a:off x="8404654" y="2028464"/>
              <a:ext cx="1769870" cy="1769870"/>
            </a:xfrm>
            <a:prstGeom prst="arc">
              <a:avLst>
                <a:gd name="adj1" fmla="val 10820106"/>
                <a:gd name="adj2" fmla="val 250"/>
              </a:avLst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원호 24"/>
            <p:cNvSpPr/>
            <p:nvPr/>
          </p:nvSpPr>
          <p:spPr>
            <a:xfrm rot="8100000">
              <a:off x="9656142" y="776976"/>
              <a:ext cx="1769870" cy="1769870"/>
            </a:xfrm>
            <a:prstGeom prst="arc">
              <a:avLst>
                <a:gd name="adj1" fmla="val 10820106"/>
                <a:gd name="adj2" fmla="val 250"/>
              </a:avLst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원호 25"/>
            <p:cNvSpPr/>
            <p:nvPr/>
          </p:nvSpPr>
          <p:spPr>
            <a:xfrm rot="18900000">
              <a:off x="5901679" y="4540966"/>
              <a:ext cx="1769870" cy="1769870"/>
            </a:xfrm>
            <a:prstGeom prst="arc">
              <a:avLst>
                <a:gd name="adj1" fmla="val 10820106"/>
                <a:gd name="adj2" fmla="val 250"/>
              </a:avLst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원호 26"/>
            <p:cNvSpPr/>
            <p:nvPr/>
          </p:nvSpPr>
          <p:spPr>
            <a:xfrm rot="8100000">
              <a:off x="7153167" y="3289478"/>
              <a:ext cx="1769870" cy="1769870"/>
            </a:xfrm>
            <a:prstGeom prst="arc">
              <a:avLst>
                <a:gd name="adj1" fmla="val 10820106"/>
                <a:gd name="adj2" fmla="val 250"/>
              </a:avLst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8" name="직선 연결선 27"/>
            <p:cNvCxnSpPr/>
            <p:nvPr/>
          </p:nvCxnSpPr>
          <p:spPr>
            <a:xfrm flipH="1" flipV="1">
              <a:off x="10058848" y="0"/>
              <a:ext cx="1088572" cy="101600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H="1" flipV="1">
              <a:off x="6132734" y="6016172"/>
              <a:ext cx="776514" cy="841828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-222188" y="1896730"/>
            <a:ext cx="2783789" cy="1066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</a:rPr>
              <a:t>프로젝트 소개</a:t>
            </a:r>
            <a:endParaRPr lang="en-US" altLang="ko-KR" sz="1600" b="1" dirty="0">
              <a:solidFill>
                <a:prstClr val="white">
                  <a:lumMod val="50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어린이 교통사고 현황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안전시설물 설치 효과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6" name="포인트가 16개인 별 55"/>
          <p:cNvSpPr/>
          <p:nvPr/>
        </p:nvSpPr>
        <p:spPr>
          <a:xfrm>
            <a:off x="8549693" y="4615478"/>
            <a:ext cx="576000" cy="576000"/>
          </a:xfrm>
          <a:prstGeom prst="star16">
            <a:avLst>
              <a:gd name="adj" fmla="val 43701"/>
            </a:avLst>
          </a:prstGeom>
          <a:solidFill>
            <a:srgbClr val="FF0000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4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57" name="포인트가 16개인 별 56"/>
          <p:cNvSpPr/>
          <p:nvPr/>
        </p:nvSpPr>
        <p:spPr>
          <a:xfrm>
            <a:off x="5181114" y="4687117"/>
            <a:ext cx="576000" cy="576000"/>
          </a:xfrm>
          <a:prstGeom prst="star16">
            <a:avLst>
              <a:gd name="adj" fmla="val 43701"/>
            </a:avLst>
          </a:prstGeom>
          <a:solidFill>
            <a:srgbClr val="FF0000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3</a:t>
            </a:r>
          </a:p>
        </p:txBody>
      </p:sp>
      <p:sp>
        <p:nvSpPr>
          <p:cNvPr id="58" name="포인트가 16개인 별 57"/>
          <p:cNvSpPr/>
          <p:nvPr/>
        </p:nvSpPr>
        <p:spPr>
          <a:xfrm>
            <a:off x="6001472" y="1921337"/>
            <a:ext cx="576000" cy="576000"/>
          </a:xfrm>
          <a:prstGeom prst="star16">
            <a:avLst>
              <a:gd name="adj" fmla="val 43701"/>
            </a:avLst>
          </a:prstGeom>
          <a:solidFill>
            <a:srgbClr val="FF0000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2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2488571" y="4643020"/>
            <a:ext cx="2645612" cy="1712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</a:rPr>
              <a:t>문제 해결</a:t>
            </a:r>
            <a:endParaRPr lang="en-US" altLang="ko-KR" sz="1600" b="1" dirty="0">
              <a:solidFill>
                <a:prstClr val="white">
                  <a:lumMod val="50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독립변수 및 종속변수 설정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</a:rPr>
              <a:t>Train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</a:rPr>
              <a:t>Set &amp; Test Set 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구축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</a:rPr>
              <a:t>Model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 선택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및 적용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최종 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</a:rPr>
              <a:t>Model 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선택 및 예측 결과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6617793" y="1858386"/>
            <a:ext cx="2766403" cy="1389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</a:rPr>
              <a:t>데이터 분석</a:t>
            </a:r>
            <a:endParaRPr lang="en-US" altLang="ko-KR" sz="1600" b="1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</a:rPr>
              <a:t>EDA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데이터설명 및 </a:t>
            </a:r>
            <a:r>
              <a:rPr lang="ko-KR" altLang="en-US" sz="1400" dirty="0" err="1">
                <a:solidFill>
                  <a:prstClr val="white">
                    <a:lumMod val="50000"/>
                  </a:prstClr>
                </a:solidFill>
              </a:rPr>
              <a:t>전처리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분석방향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설명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9206707" y="4687117"/>
            <a:ext cx="2705622" cy="1389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</a:rPr>
              <a:t>결론</a:t>
            </a:r>
            <a:endParaRPr lang="en-US" altLang="ko-KR" sz="1600" b="1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해결과제 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</a:rPr>
              <a:t>1 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결론 도출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해결과제 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</a:rPr>
              <a:t>2 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결론 도출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프로젝트 기대효과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9" name="포인트가 16개인 별 52">
            <a:extLst>
              <a:ext uri="{FF2B5EF4-FFF2-40B4-BE49-F238E27FC236}">
                <a16:creationId xmlns:a16="http://schemas.microsoft.com/office/drawing/2014/main" id="{31511508-C444-4DFA-BD39-BEE4E91143D0}"/>
              </a:ext>
            </a:extLst>
          </p:cNvPr>
          <p:cNvSpPr/>
          <p:nvPr/>
        </p:nvSpPr>
        <p:spPr>
          <a:xfrm>
            <a:off x="2546398" y="1858386"/>
            <a:ext cx="576000" cy="576000"/>
          </a:xfrm>
          <a:prstGeom prst="star16">
            <a:avLst>
              <a:gd name="adj" fmla="val 43701"/>
            </a:avLst>
          </a:prstGeom>
          <a:solidFill>
            <a:srgbClr val="FF0000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1</a:t>
            </a:r>
            <a:endParaRPr lang="ko-KR" altLang="en-US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6820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096E6B-33F0-49E9-9A2C-5E94F602A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독립변수 및 종속변수 선정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E78911-1673-4737-85A0-B19CF200F9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문제해결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C0D66619-4DFA-46F2-9F99-C91A9B91FD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475287"/>
              </p:ext>
            </p:extLst>
          </p:nvPr>
        </p:nvGraphicFramePr>
        <p:xfrm>
          <a:off x="140092" y="1307796"/>
          <a:ext cx="5927510" cy="656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3325">
                  <a:extLst>
                    <a:ext uri="{9D8B030D-6E8A-4147-A177-3AD203B41FA5}">
                      <a16:colId xmlns:a16="http://schemas.microsoft.com/office/drawing/2014/main" val="3458611561"/>
                    </a:ext>
                  </a:extLst>
                </a:gridCol>
                <a:gridCol w="2584185">
                  <a:extLst>
                    <a:ext uri="{9D8B030D-6E8A-4147-A177-3AD203B41FA5}">
                      <a16:colId xmlns:a16="http://schemas.microsoft.com/office/drawing/2014/main" val="560165989"/>
                    </a:ext>
                  </a:extLst>
                </a:gridCol>
              </a:tblGrid>
              <a:tr h="2202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데이터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종속변수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90769"/>
                  </a:ext>
                </a:extLst>
              </a:tr>
              <a:tr h="3826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2.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어린이교통사고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격자</a:t>
                      </a:r>
                      <a:r>
                        <a:rPr lang="en-US" altLang="ko-KR" sz="1050" dirty="0"/>
                        <a:t>.</a:t>
                      </a:r>
                      <a:r>
                        <a:rPr lang="en-US" altLang="ko-KR" sz="1050" dirty="0" err="1"/>
                        <a:t>geojson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err="1">
                          <a:solidFill>
                            <a:schemeClr val="tx1"/>
                          </a:solidFill>
                        </a:rPr>
                        <a:t>accident_cnt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23280"/>
                  </a:ext>
                </a:extLst>
              </a:tr>
            </a:tbl>
          </a:graphicData>
        </a:graphic>
      </p:graphicFrame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C288BF44-EC6D-4E9F-9A23-A7D2FA8597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3740318"/>
              </p:ext>
            </p:extLst>
          </p:nvPr>
        </p:nvGraphicFramePr>
        <p:xfrm>
          <a:off x="140092" y="2084226"/>
          <a:ext cx="5927510" cy="4353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4400">
                  <a:extLst>
                    <a:ext uri="{9D8B030D-6E8A-4147-A177-3AD203B41FA5}">
                      <a16:colId xmlns:a16="http://schemas.microsoft.com/office/drawing/2014/main" val="3975869825"/>
                    </a:ext>
                  </a:extLst>
                </a:gridCol>
                <a:gridCol w="2573110">
                  <a:extLst>
                    <a:ext uri="{9D8B030D-6E8A-4147-A177-3AD203B41FA5}">
                      <a16:colId xmlns:a16="http://schemas.microsoft.com/office/drawing/2014/main" val="5025924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데이터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독립변수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97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주정차단속</a:t>
                      </a:r>
                      <a:r>
                        <a:rPr lang="en-US" altLang="ko-KR" sz="1050" dirty="0"/>
                        <a:t>(2018~2020).csv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주정차단속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049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5.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연령별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거주인구격자</a:t>
                      </a:r>
                      <a:r>
                        <a:rPr lang="en-US" altLang="ko-KR" sz="1050" dirty="0"/>
                        <a:t>(</a:t>
                      </a:r>
                      <a:r>
                        <a:rPr lang="ko-KR" altLang="en-US" sz="1050" dirty="0"/>
                        <a:t>유소년</a:t>
                      </a:r>
                      <a:r>
                        <a:rPr lang="en-US" altLang="ko-KR" sz="1050" dirty="0"/>
                        <a:t>).</a:t>
                      </a:r>
                      <a:r>
                        <a:rPr lang="en-US" altLang="ko-KR" sz="1050" dirty="0" err="1"/>
                        <a:t>geojson</a:t>
                      </a:r>
                      <a:endParaRPr lang="en-US" altLang="ko-KR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유소년인구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456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8.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유동인구</a:t>
                      </a:r>
                      <a:r>
                        <a:rPr lang="en-US" altLang="ko-KR" sz="1050" dirty="0"/>
                        <a:t>(2019).csv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등교시간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유동인구</a:t>
                      </a:r>
                      <a:r>
                        <a:rPr lang="en-US" altLang="ko-KR" sz="1050" dirty="0"/>
                        <a:t>, </a:t>
                      </a:r>
                      <a:r>
                        <a:rPr lang="ko-KR" altLang="en-US" sz="1050" dirty="0"/>
                        <a:t>하교시간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유동인구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569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10.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학교위치정보</a:t>
                      </a:r>
                      <a:r>
                        <a:rPr lang="en-US" altLang="ko-KR" sz="1050" dirty="0"/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Elementary</a:t>
                      </a:r>
                      <a:endParaRPr lang="ko-KR" alt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56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13.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어린이집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/>
                        <a:t>유치원현황</a:t>
                      </a:r>
                      <a:r>
                        <a:rPr lang="en-US" altLang="ko-KR" sz="1050" dirty="0"/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Kinder </a:t>
                      </a:r>
                      <a:endParaRPr lang="ko-KR" alt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1529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15.</a:t>
                      </a:r>
                      <a:r>
                        <a:rPr lang="ko-KR" altLang="en-US" sz="1050" dirty="0"/>
                        <a:t>오산시</a:t>
                      </a:r>
                      <a:r>
                        <a:rPr lang="en-US" altLang="ko-KR" sz="1050" dirty="0"/>
                        <a:t>_</a:t>
                      </a:r>
                      <a:r>
                        <a:rPr lang="ko-KR" altLang="en-US" sz="1050" dirty="0" err="1"/>
                        <a:t>무인교통단속카메라</a:t>
                      </a:r>
                      <a:r>
                        <a:rPr lang="en-US" altLang="ko-KR" sz="1050" dirty="0"/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무인카메라</a:t>
                      </a:r>
                      <a:endParaRPr lang="ko-KR" alt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135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과속방지턱표준데이터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과속방지턱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992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20.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_CCTV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설치현황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err="1"/>
                        <a:t>Cctv</a:t>
                      </a:r>
                      <a:endParaRPr lang="ko-KR" alt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3952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24.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평일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전일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시간대별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 err="1">
                          <a:solidFill>
                            <a:schemeClr val="tx1"/>
                          </a:solidFill>
                        </a:rPr>
                        <a:t>추정교통량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_Level6.csv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등교시간교통량</a:t>
                      </a:r>
                      <a:r>
                        <a:rPr lang="en-US" altLang="ko-KR" sz="1050" dirty="0"/>
                        <a:t>, </a:t>
                      </a:r>
                      <a:r>
                        <a:rPr lang="ko-KR" altLang="en-US" sz="1050" dirty="0" err="1"/>
                        <a:t>하교시간교통량</a:t>
                      </a:r>
                      <a:endParaRPr lang="ko-KR" alt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275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25.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평일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전일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 err="1">
                          <a:solidFill>
                            <a:schemeClr val="tx1"/>
                          </a:solidFill>
                        </a:rPr>
                        <a:t>혼잡빈도강도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_Level6.csv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혼잡빈도강도</a:t>
                      </a:r>
                      <a:endParaRPr lang="ko-KR" alt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053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26.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평일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전일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오산시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혼잡시간강도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_Level6.csv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혼잡시간강도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342287"/>
                  </a:ext>
                </a:extLst>
              </a:tr>
            </a:tbl>
          </a:graphicData>
        </a:graphic>
      </p:graphicFrame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27533579-3D3F-4CA1-A6D3-15A31D468930}"/>
              </a:ext>
            </a:extLst>
          </p:cNvPr>
          <p:cNvSpPr/>
          <p:nvPr/>
        </p:nvSpPr>
        <p:spPr>
          <a:xfrm>
            <a:off x="6131497" y="3672720"/>
            <a:ext cx="437321" cy="265842"/>
          </a:xfrm>
          <a:prstGeom prst="rightArrow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BF8909B-3F1D-4AB6-A16A-C3A24170F2E7}"/>
              </a:ext>
            </a:extLst>
          </p:cNvPr>
          <p:cNvGrpSpPr/>
          <p:nvPr/>
        </p:nvGrpSpPr>
        <p:grpSpPr>
          <a:xfrm>
            <a:off x="6632713" y="2157728"/>
            <a:ext cx="5559287" cy="3301922"/>
            <a:chOff x="6441521" y="1923369"/>
            <a:chExt cx="5661027" cy="3295171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DF313B7-7930-4F23-B68D-C0B4863BA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60976" y="1923369"/>
              <a:ext cx="4541572" cy="329517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D3E311F-76BB-4581-85AB-51B4D4722E2F}"/>
                </a:ext>
              </a:extLst>
            </p:cNvPr>
            <p:cNvSpPr txBox="1"/>
            <p:nvPr/>
          </p:nvSpPr>
          <p:spPr>
            <a:xfrm>
              <a:off x="6441521" y="2083944"/>
              <a:ext cx="1195682" cy="2967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900" dirty="0"/>
                <a:t>주정차단속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en-US" altLang="ko-KR" sz="900" dirty="0" err="1"/>
                <a:t>Cctv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ko-KR" altLang="en-US" sz="900" dirty="0" err="1"/>
                <a:t>하교시간교통량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ko-KR" altLang="en-US" sz="900" dirty="0" err="1"/>
                <a:t>등교시간교통량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ko-KR" altLang="en-US" sz="900" dirty="0"/>
                <a:t>혼잡시간강도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ko-KR" altLang="en-US" sz="900" dirty="0"/>
                <a:t>하교시간</a:t>
              </a:r>
              <a:r>
                <a:rPr lang="en-US" altLang="ko-KR" sz="900" dirty="0"/>
                <a:t>_</a:t>
              </a:r>
              <a:r>
                <a:rPr lang="ko-KR" altLang="en-US" sz="900" dirty="0"/>
                <a:t>유동인구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ko-KR" altLang="en-US" sz="900" dirty="0" err="1"/>
                <a:t>혼잡빈도강도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ko-KR" altLang="en-US" sz="900" dirty="0"/>
                <a:t>등교시간</a:t>
              </a:r>
              <a:r>
                <a:rPr lang="en-US" altLang="ko-KR" sz="900" dirty="0"/>
                <a:t>_</a:t>
              </a:r>
              <a:r>
                <a:rPr lang="ko-KR" altLang="en-US" sz="900" dirty="0"/>
                <a:t>유동인구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en-US" altLang="ko-KR" sz="900" dirty="0"/>
                <a:t>academic</a:t>
              </a:r>
            </a:p>
            <a:p>
              <a:pPr algn="r">
                <a:lnSpc>
                  <a:spcPct val="150000"/>
                </a:lnSpc>
              </a:pPr>
              <a:r>
                <a:rPr lang="ko-KR" altLang="en-US" sz="900" dirty="0"/>
                <a:t>과속방지턱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ko-KR" altLang="en-US" sz="900" dirty="0" err="1"/>
                <a:t>무인카메라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en-US" altLang="ko-KR" sz="900" dirty="0"/>
                <a:t>Kinder</a:t>
              </a:r>
            </a:p>
            <a:p>
              <a:pPr algn="r">
                <a:lnSpc>
                  <a:spcPct val="150000"/>
                </a:lnSpc>
              </a:pPr>
              <a:r>
                <a:rPr lang="ko-KR" altLang="en-US" sz="900" dirty="0"/>
                <a:t>유소년인구</a:t>
              </a:r>
              <a:endParaRPr lang="en-US" altLang="ko-KR" sz="900" dirty="0"/>
            </a:p>
            <a:p>
              <a:pPr algn="r">
                <a:lnSpc>
                  <a:spcPct val="150000"/>
                </a:lnSpc>
              </a:pPr>
              <a:r>
                <a:rPr lang="en-US" altLang="ko-KR" sz="900" dirty="0"/>
                <a:t>elementary</a:t>
              </a:r>
              <a:endParaRPr lang="ko-KR" altLang="en-U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70550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096E6B-33F0-49E9-9A2C-5E94F602A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Train Set &amp; Test Set</a:t>
            </a:r>
            <a:r>
              <a:rPr lang="ko-KR" altLang="en-US" dirty="0"/>
              <a:t>구축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E78911-1673-4737-85A0-B19CF200F9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문제해결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88A535E-7919-48C9-812A-BA3745753D93}"/>
              </a:ext>
            </a:extLst>
          </p:cNvPr>
          <p:cNvSpPr/>
          <p:nvPr/>
        </p:nvSpPr>
        <p:spPr>
          <a:xfrm>
            <a:off x="565594" y="1124941"/>
            <a:ext cx="11060807" cy="16580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EDA </a:t>
            </a:r>
            <a:r>
              <a:rPr lang="ko-KR" altLang="en-US" sz="1400" dirty="0">
                <a:solidFill>
                  <a:schemeClr val="tx1"/>
                </a:solidFill>
              </a:rPr>
              <a:t>결과</a:t>
            </a:r>
            <a:r>
              <a:rPr lang="en-US" altLang="ko-KR" sz="1400" dirty="0">
                <a:solidFill>
                  <a:schemeClr val="tx1"/>
                </a:solidFill>
              </a:rPr>
              <a:t>:</a:t>
            </a:r>
            <a:r>
              <a:rPr lang="ko-KR" altLang="en-US" sz="1400" dirty="0">
                <a:solidFill>
                  <a:schemeClr val="tx1"/>
                </a:solidFill>
              </a:rPr>
              <a:t> 대부분의 어린이 교통사고가 </a:t>
            </a:r>
            <a:r>
              <a:rPr lang="en-US" altLang="ko-KR" sz="1400" dirty="0">
                <a:solidFill>
                  <a:schemeClr val="tx1"/>
                </a:solidFill>
              </a:rPr>
              <a:t>1</a:t>
            </a:r>
            <a:r>
              <a:rPr lang="ko-KR" altLang="en-US" sz="1400" dirty="0">
                <a:solidFill>
                  <a:schemeClr val="tx1"/>
                </a:solidFill>
              </a:rPr>
              <a:t>번 이상 난 지역은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>
                <a:solidFill>
                  <a:schemeClr val="tx1"/>
                </a:solidFill>
              </a:rPr>
              <a:t>교통 혼잡지표와 유동인구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교통량이 많은 지역에 포함되는 양상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1BF95314-2D1D-42BF-A7E1-67DE0D3E587B}"/>
              </a:ext>
            </a:extLst>
          </p:cNvPr>
          <p:cNvSpPr/>
          <p:nvPr/>
        </p:nvSpPr>
        <p:spPr>
          <a:xfrm rot="5400000">
            <a:off x="5850128" y="1730891"/>
            <a:ext cx="491720" cy="261463"/>
          </a:xfrm>
          <a:prstGeom prst="rightArrow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597FD57-FBEF-4922-ADCD-242150D624A9}"/>
              </a:ext>
            </a:extLst>
          </p:cNvPr>
          <p:cNvSpPr/>
          <p:nvPr/>
        </p:nvSpPr>
        <p:spPr>
          <a:xfrm>
            <a:off x="810125" y="2214154"/>
            <a:ext cx="10616438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실제 사고 횟수 예측을 위해 </a:t>
            </a:r>
            <a:r>
              <a:rPr lang="en-US" altLang="ko-KR" dirty="0">
                <a:solidFill>
                  <a:schemeClr val="tx1"/>
                </a:solidFill>
              </a:rPr>
              <a:t>Train Set</a:t>
            </a:r>
            <a:r>
              <a:rPr lang="ko-KR" altLang="en-US" dirty="0">
                <a:solidFill>
                  <a:schemeClr val="tx1"/>
                </a:solidFill>
              </a:rPr>
              <a:t>과 </a:t>
            </a:r>
            <a:r>
              <a:rPr lang="en-US" altLang="ko-KR" dirty="0">
                <a:solidFill>
                  <a:schemeClr val="tx1"/>
                </a:solidFill>
              </a:rPr>
              <a:t>Test Set</a:t>
            </a:r>
            <a:r>
              <a:rPr lang="ko-KR" altLang="en-US" dirty="0">
                <a:solidFill>
                  <a:schemeClr val="tx1"/>
                </a:solidFill>
              </a:rPr>
              <a:t> 모두에 </a:t>
            </a:r>
            <a:r>
              <a:rPr lang="en-US" altLang="ko-KR" dirty="0">
                <a:solidFill>
                  <a:schemeClr val="tx1"/>
                </a:solidFill>
              </a:rPr>
              <a:t>EDA </a:t>
            </a:r>
            <a:r>
              <a:rPr lang="ko-KR" altLang="en-US" dirty="0">
                <a:solidFill>
                  <a:schemeClr val="tx1"/>
                </a:solidFill>
              </a:rPr>
              <a:t>결과 전제가 포함될 수 있게 분할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B020F36-5A9F-461E-803D-B734B3BAC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21" y="3816777"/>
            <a:ext cx="5115360" cy="2675727"/>
          </a:xfrm>
          <a:prstGeom prst="rect">
            <a:avLst/>
          </a:prstGeom>
          <a:ln>
            <a:solidFill>
              <a:schemeClr val="bg1"/>
            </a:solidFill>
          </a:ln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F96990E9-FB52-43AC-907C-E423A8DBA568}"/>
              </a:ext>
            </a:extLst>
          </p:cNvPr>
          <p:cNvGrpSpPr/>
          <p:nvPr/>
        </p:nvGrpSpPr>
        <p:grpSpPr>
          <a:xfrm>
            <a:off x="6251109" y="3883096"/>
            <a:ext cx="5375292" cy="2543090"/>
            <a:chOff x="5965256" y="3830145"/>
            <a:chExt cx="5375292" cy="254309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3E40EF1-85D1-4566-BCD1-D5ABA2C8F3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65256" y="3830145"/>
              <a:ext cx="4560283" cy="254309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6236F74-D57A-4A06-8283-3D97C185F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525539" y="3906079"/>
              <a:ext cx="815009" cy="227606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261495E-BA8F-4C31-8D6C-480123CFB8F0}"/>
              </a:ext>
            </a:extLst>
          </p:cNvPr>
          <p:cNvSpPr/>
          <p:nvPr/>
        </p:nvSpPr>
        <p:spPr>
          <a:xfrm>
            <a:off x="324679" y="3736689"/>
            <a:ext cx="5488178" cy="2912165"/>
          </a:xfrm>
          <a:prstGeom prst="rect">
            <a:avLst/>
          </a:prstGeom>
          <a:noFill/>
          <a:ln w="28575">
            <a:solidFill>
              <a:srgbClr val="756E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AFE0A22-D4BF-4DD5-982A-AD5F6BE527A8}"/>
              </a:ext>
            </a:extLst>
          </p:cNvPr>
          <p:cNvSpPr/>
          <p:nvPr/>
        </p:nvSpPr>
        <p:spPr>
          <a:xfrm>
            <a:off x="6138222" y="3736689"/>
            <a:ext cx="5729099" cy="2912165"/>
          </a:xfrm>
          <a:prstGeom prst="rect">
            <a:avLst/>
          </a:prstGeom>
          <a:noFill/>
          <a:ln w="28575">
            <a:solidFill>
              <a:srgbClr val="756E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1CDDBD3-E82A-489D-B373-3D3A3866F892}"/>
              </a:ext>
            </a:extLst>
          </p:cNvPr>
          <p:cNvSpPr/>
          <p:nvPr/>
        </p:nvSpPr>
        <p:spPr>
          <a:xfrm>
            <a:off x="324679" y="3300454"/>
            <a:ext cx="1095170" cy="367310"/>
          </a:xfrm>
          <a:prstGeom prst="roundRect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Train Set</a:t>
            </a:r>
            <a:endParaRPr lang="ko-KR" altLang="en-US" sz="1400" b="1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FFAD583-3D9E-47F7-9128-21C2BDD0D278}"/>
              </a:ext>
            </a:extLst>
          </p:cNvPr>
          <p:cNvSpPr/>
          <p:nvPr/>
        </p:nvSpPr>
        <p:spPr>
          <a:xfrm>
            <a:off x="6128283" y="3303057"/>
            <a:ext cx="1095170" cy="367310"/>
          </a:xfrm>
          <a:prstGeom prst="roundRect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Test Set</a:t>
            </a:r>
            <a:endParaRPr lang="ko-KR" altLang="en-US" sz="1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2D74E5-B901-4A05-85E2-D467911ACD01}"/>
              </a:ext>
            </a:extLst>
          </p:cNvPr>
          <p:cNvSpPr txBox="1"/>
          <p:nvPr/>
        </p:nvSpPr>
        <p:spPr>
          <a:xfrm>
            <a:off x="1419849" y="3337915"/>
            <a:ext cx="368697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어린이 </a:t>
            </a:r>
            <a:r>
              <a:rPr lang="ko-KR" altLang="en-US" sz="1300"/>
              <a:t>교통사고가 </a:t>
            </a:r>
            <a:r>
              <a:rPr lang="en-US" altLang="ko-KR" sz="1300" dirty="0"/>
              <a:t>0,2,3,4,5,6,7,9,10</a:t>
            </a:r>
            <a:r>
              <a:rPr lang="ko-KR" altLang="en-US" sz="1300" dirty="0"/>
              <a:t>번 난 지역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E3A35F-4751-4252-B783-B14B5A04BAD9}"/>
              </a:ext>
            </a:extLst>
          </p:cNvPr>
          <p:cNvSpPr txBox="1"/>
          <p:nvPr/>
        </p:nvSpPr>
        <p:spPr>
          <a:xfrm>
            <a:off x="7223453" y="3340518"/>
            <a:ext cx="368697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어린이 교통사고가 </a:t>
            </a:r>
            <a:r>
              <a:rPr lang="en-US" altLang="ko-KR" sz="1300" dirty="0"/>
              <a:t>1</a:t>
            </a:r>
            <a:r>
              <a:rPr lang="ko-KR" altLang="en-US" sz="1300" dirty="0"/>
              <a:t>번 난 지역</a:t>
            </a:r>
          </a:p>
        </p:txBody>
      </p:sp>
    </p:spTree>
    <p:extLst>
      <p:ext uri="{BB962C8B-B14F-4D97-AF65-F5344CB8AC3E}">
        <p14:creationId xmlns:p14="http://schemas.microsoft.com/office/powerpoint/2010/main" val="1699295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F2C6D2F6-D4A6-4647-BF7F-E17CD6495569}"/>
              </a:ext>
            </a:extLst>
          </p:cNvPr>
          <p:cNvGrpSpPr/>
          <p:nvPr/>
        </p:nvGrpSpPr>
        <p:grpSpPr>
          <a:xfrm>
            <a:off x="6854221" y="1083328"/>
            <a:ext cx="4988027" cy="5649727"/>
            <a:chOff x="2160723" y="1108416"/>
            <a:chExt cx="4988027" cy="564972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8EB8A5F-CF05-4C64-BEA4-77084FCB70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0723" y="1108416"/>
              <a:ext cx="4988027" cy="2844158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B3EF318-D7DA-467E-BF57-4C8ABC97A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883" y="3952574"/>
              <a:ext cx="4889706" cy="2805569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BDEA7E1-6945-4FB3-9CE3-D42951C0DD00}"/>
                </a:ext>
              </a:extLst>
            </p:cNvPr>
            <p:cNvSpPr/>
            <p:nvPr/>
          </p:nvSpPr>
          <p:spPr>
            <a:xfrm>
              <a:off x="2466399" y="1848194"/>
              <a:ext cx="4043731" cy="298174"/>
            </a:xfrm>
            <a:prstGeom prst="rect">
              <a:avLst/>
            </a:prstGeom>
            <a:noFill/>
            <a:ln w="28575">
              <a:solidFill>
                <a:srgbClr val="D9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D90000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6C7D19E-324B-4D4F-8513-3319E03B137E}"/>
                </a:ext>
              </a:extLst>
            </p:cNvPr>
            <p:cNvSpPr/>
            <p:nvPr/>
          </p:nvSpPr>
          <p:spPr>
            <a:xfrm>
              <a:off x="2535971" y="4691238"/>
              <a:ext cx="4043731" cy="298174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FC096E6B-33F0-49E9-9A2C-5E94F602A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 </a:t>
            </a:r>
            <a:r>
              <a:rPr lang="ko-KR" altLang="en-US" dirty="0"/>
              <a:t>검증 비교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E78911-1673-4737-85A0-B19CF200F9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문제해결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3919AAD-18CC-46FF-BB83-1AEED7445F96}"/>
              </a:ext>
            </a:extLst>
          </p:cNvPr>
          <p:cNvGrpSpPr/>
          <p:nvPr/>
        </p:nvGrpSpPr>
        <p:grpSpPr>
          <a:xfrm>
            <a:off x="662393" y="2121280"/>
            <a:ext cx="5881293" cy="3634204"/>
            <a:chOff x="279476" y="2916891"/>
            <a:chExt cx="2494147" cy="1931976"/>
          </a:xfrm>
        </p:grpSpPr>
        <p:sp>
          <p:nvSpPr>
            <p:cNvPr id="29" name="화살표: 오른쪽 28">
              <a:extLst>
                <a:ext uri="{FF2B5EF4-FFF2-40B4-BE49-F238E27FC236}">
                  <a16:creationId xmlns:a16="http://schemas.microsoft.com/office/drawing/2014/main" id="{82E487EC-A5C3-4405-B359-D9BDFF9B4182}"/>
                </a:ext>
              </a:extLst>
            </p:cNvPr>
            <p:cNvSpPr/>
            <p:nvPr/>
          </p:nvSpPr>
          <p:spPr>
            <a:xfrm rot="2206118">
              <a:off x="2430217" y="4560657"/>
              <a:ext cx="343406" cy="133010"/>
            </a:xfrm>
            <a:prstGeom prst="rightArrow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A0ACF61A-9BF0-45D6-B2EC-5754B7265459}"/>
                </a:ext>
              </a:extLst>
            </p:cNvPr>
            <p:cNvGrpSpPr/>
            <p:nvPr/>
          </p:nvGrpSpPr>
          <p:grpSpPr>
            <a:xfrm>
              <a:off x="279476" y="2916891"/>
              <a:ext cx="2005402" cy="1931976"/>
              <a:chOff x="213406" y="2920767"/>
              <a:chExt cx="2005402" cy="1931976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94A80C50-8D1D-4328-9920-DD61D12D775A}"/>
                  </a:ext>
                </a:extLst>
              </p:cNvPr>
              <p:cNvSpPr/>
              <p:nvPr/>
            </p:nvSpPr>
            <p:spPr>
              <a:xfrm>
                <a:off x="213406" y="3201533"/>
                <a:ext cx="833394" cy="227467"/>
              </a:xfrm>
              <a:prstGeom prst="roundRect">
                <a:avLst/>
              </a:prstGeom>
              <a:solidFill>
                <a:srgbClr val="756E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Train Set</a:t>
                </a:r>
                <a:endParaRPr lang="ko-KR" altLang="en-US" sz="1600" b="1" dirty="0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DFF49DA2-4383-48AA-8370-B133A027C7B9}"/>
                  </a:ext>
                </a:extLst>
              </p:cNvPr>
              <p:cNvSpPr/>
              <p:nvPr/>
            </p:nvSpPr>
            <p:spPr>
              <a:xfrm>
                <a:off x="213406" y="3475299"/>
                <a:ext cx="2005402" cy="954549"/>
              </a:xfrm>
              <a:prstGeom prst="rect">
                <a:avLst/>
              </a:prstGeom>
              <a:noFill/>
              <a:ln w="28575">
                <a:solidFill>
                  <a:srgbClr val="756E5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357A73DD-0947-480E-A429-D37DE0468C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2173" y="3531708"/>
                <a:ext cx="1854740" cy="841729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</p:pic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CE4A3452-C765-476A-8FCB-17782BE2F1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7399" y="2920767"/>
                <a:ext cx="0" cy="1931976"/>
              </a:xfrm>
              <a:prstGeom prst="line">
                <a:avLst/>
              </a:prstGeom>
              <a:ln w="19050" cap="flat" cmpd="sng" algn="ctr">
                <a:solidFill>
                  <a:srgbClr val="756E5F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E9D1B3AC-66BE-4C75-BDF1-1C8912AB72BB}"/>
              </a:ext>
            </a:extLst>
          </p:cNvPr>
          <p:cNvCxnSpPr>
            <a:cxnSpLocks/>
          </p:cNvCxnSpPr>
          <p:nvPr/>
        </p:nvCxnSpPr>
        <p:spPr>
          <a:xfrm flipH="1">
            <a:off x="118606" y="4380913"/>
            <a:ext cx="5898157" cy="0"/>
          </a:xfrm>
          <a:prstGeom prst="line">
            <a:avLst/>
          </a:prstGeom>
          <a:ln w="19050" cap="flat" cmpd="sng" algn="ctr">
            <a:solidFill>
              <a:srgbClr val="756E5F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04BBDC42-44CE-417B-B450-1F4B3E0C7616}"/>
              </a:ext>
            </a:extLst>
          </p:cNvPr>
          <p:cNvSpPr/>
          <p:nvPr/>
        </p:nvSpPr>
        <p:spPr>
          <a:xfrm rot="20154124">
            <a:off x="5636097" y="2696313"/>
            <a:ext cx="809764" cy="226338"/>
          </a:xfrm>
          <a:prstGeom prst="rightArrow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6E1CA89-B45B-40BA-B67B-6805E0A032D3}"/>
              </a:ext>
            </a:extLst>
          </p:cNvPr>
          <p:cNvSpPr/>
          <p:nvPr/>
        </p:nvSpPr>
        <p:spPr>
          <a:xfrm>
            <a:off x="601675" y="5678679"/>
            <a:ext cx="62525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/>
              <a:t>Train Set</a:t>
            </a:r>
            <a:r>
              <a:rPr lang="ko-KR" altLang="en-US" sz="1400" dirty="0"/>
              <a:t>을 </a:t>
            </a:r>
            <a:r>
              <a:rPr lang="en-US" altLang="ko-KR" sz="1400" dirty="0"/>
              <a:t>9:1</a:t>
            </a:r>
            <a:r>
              <a:rPr lang="ko-KR" altLang="en-US" sz="1400" dirty="0"/>
              <a:t>로 분할 후</a:t>
            </a:r>
            <a:r>
              <a:rPr lang="en-US" altLang="ko-KR" sz="1400" dirty="0"/>
              <a:t>,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/>
              <a:t>LGBM, </a:t>
            </a:r>
            <a:r>
              <a:rPr lang="en-US" altLang="ko-KR" sz="1400" dirty="0" err="1"/>
              <a:t>Xgboost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Randomforest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Lssso</a:t>
            </a:r>
            <a:r>
              <a:rPr lang="en-US" altLang="ko-KR" sz="1400" dirty="0"/>
              <a:t>, Ridge, Linear RMSE, MAE </a:t>
            </a:r>
            <a:r>
              <a:rPr lang="ko-KR" altLang="en-US" sz="1400" dirty="0"/>
              <a:t>측정 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786BD03-CB7E-4E5B-A700-1838C5C7C852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538FA7D6-6ED4-4AA8-80DC-D940C15E7FD7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F90B8FF9-1BF5-40B6-914C-C8170B816921}"/>
                </a:ext>
              </a:extLst>
            </p:cNvPr>
            <p:cNvCxnSpPr>
              <a:cxnSpLocks/>
              <a:stCxn id="35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2D677C4-AA64-4C5D-B7D2-F6354C5E2EDD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Regression Models</a:t>
              </a:r>
              <a:endParaRPr lang="ko-KR" altLang="en-US" sz="14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15946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C994E5-E324-402D-B95E-19A4591CC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최종 </a:t>
            </a:r>
            <a:r>
              <a:rPr lang="en-US" altLang="ko-KR" dirty="0"/>
              <a:t>Model</a:t>
            </a:r>
            <a:r>
              <a:rPr lang="ko-KR" altLang="en-US" dirty="0"/>
              <a:t> 선택 및 예측 결과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096E610-F39D-4B73-A0D2-1F80E0A69F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문제해결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A189C8D-32B6-4ED7-8DF7-25F262D32F80}"/>
              </a:ext>
            </a:extLst>
          </p:cNvPr>
          <p:cNvGrpSpPr/>
          <p:nvPr/>
        </p:nvGrpSpPr>
        <p:grpSpPr>
          <a:xfrm>
            <a:off x="780568" y="5063901"/>
            <a:ext cx="8967102" cy="1409071"/>
            <a:chOff x="6381300" y="2694623"/>
            <a:chExt cx="4414680" cy="210173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FEB38F4-91BD-4C2E-8556-9DB8A615450C}"/>
                </a:ext>
              </a:extLst>
            </p:cNvPr>
            <p:cNvSpPr txBox="1"/>
            <p:nvPr/>
          </p:nvSpPr>
          <p:spPr>
            <a:xfrm>
              <a:off x="6381300" y="2694623"/>
              <a:ext cx="4414680" cy="504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최종 모델 선택</a:t>
              </a:r>
              <a:r>
                <a:rPr lang="en-US" altLang="ko-KR" sz="1600" dirty="0"/>
                <a:t>: </a:t>
              </a:r>
              <a:r>
                <a:rPr lang="en-US" altLang="ko-KR" sz="1600" b="1" dirty="0" err="1"/>
                <a:t>XGBoost</a:t>
              </a:r>
              <a:endParaRPr lang="ko-KR" altLang="en-US" sz="16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BA86460-2E25-433B-8556-235478BC1910}"/>
                </a:ext>
              </a:extLst>
            </p:cNvPr>
            <p:cNvSpPr txBox="1"/>
            <p:nvPr/>
          </p:nvSpPr>
          <p:spPr>
            <a:xfrm>
              <a:off x="6381300" y="3330223"/>
              <a:ext cx="4414680" cy="436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300" dirty="0"/>
                <a:t>모델 별 </a:t>
              </a:r>
              <a:r>
                <a:rPr lang="en-US" altLang="ko-KR" sz="1300" dirty="0"/>
                <a:t>MAE(Mean Absolute Error)</a:t>
              </a:r>
              <a:r>
                <a:rPr lang="ko-KR" altLang="en-US" sz="1300" dirty="0"/>
                <a:t> </a:t>
              </a:r>
              <a:r>
                <a:rPr lang="en-US" altLang="ko-KR" sz="1300" dirty="0"/>
                <a:t>, RMSE(Root Mean Square Error)</a:t>
              </a:r>
              <a:r>
                <a:rPr lang="ko-KR" altLang="en-US" sz="1300" dirty="0"/>
                <a:t>를 측정했을 때</a:t>
              </a:r>
              <a:r>
                <a:rPr lang="en-US" altLang="ko-KR" sz="1300" dirty="0"/>
                <a:t>, </a:t>
              </a:r>
              <a:r>
                <a:rPr lang="ko-KR" altLang="en-US" sz="1300" dirty="0"/>
                <a:t>산출량이 가장 적은 모델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EB5D5E-B6DD-4255-A2F0-EE45B77ECDB9}"/>
                </a:ext>
              </a:extLst>
            </p:cNvPr>
            <p:cNvSpPr txBox="1"/>
            <p:nvPr/>
          </p:nvSpPr>
          <p:spPr>
            <a:xfrm>
              <a:off x="6381300" y="3845230"/>
              <a:ext cx="4414680" cy="436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300" dirty="0"/>
                <a:t>계산 속도가 빠르고 모델 내에서 훈련이 계속되기 때문에 이미 적합 화된 모델을 새로운 모델에 적용 가능함</a:t>
              </a:r>
              <a:r>
                <a:rPr lang="en-US" altLang="ko-KR" sz="1300" dirty="0"/>
                <a:t>.</a:t>
              </a:r>
              <a:endParaRPr lang="ko-KR" altLang="en-US" sz="13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8C0D55E-5918-42A7-A7CF-A302E4BDE89D}"/>
                </a:ext>
              </a:extLst>
            </p:cNvPr>
            <p:cNvSpPr txBox="1"/>
            <p:nvPr/>
          </p:nvSpPr>
          <p:spPr>
            <a:xfrm>
              <a:off x="6381300" y="4360238"/>
              <a:ext cx="4414680" cy="436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300" dirty="0"/>
                <a:t>다른 모델들과 다르게 </a:t>
              </a:r>
              <a:r>
                <a:rPr lang="en-US" altLang="ko-KR" sz="1300" dirty="0"/>
                <a:t>overfitting </a:t>
              </a:r>
              <a:r>
                <a:rPr lang="ko-KR" altLang="en-US" sz="1300" dirty="0"/>
                <a:t>방지를 위해 변수 별 </a:t>
              </a:r>
              <a:r>
                <a:rPr lang="en-US" altLang="ko-KR" sz="1300" dirty="0"/>
                <a:t>regularized</a:t>
              </a:r>
              <a:r>
                <a:rPr lang="ko-KR" altLang="en-US" sz="1300" dirty="0"/>
                <a:t>를 사용하여 정확도를 높여 줌</a:t>
              </a:r>
              <a:r>
                <a:rPr lang="en-US" altLang="ko-KR" sz="1300" dirty="0"/>
                <a:t>.</a:t>
              </a:r>
              <a:endParaRPr lang="ko-KR" altLang="en-US" sz="13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1807D00-C111-453B-AA96-6C2E92D3C06F}"/>
              </a:ext>
            </a:extLst>
          </p:cNvPr>
          <p:cNvGrpSpPr/>
          <p:nvPr/>
        </p:nvGrpSpPr>
        <p:grpSpPr>
          <a:xfrm>
            <a:off x="8580467" y="1439225"/>
            <a:ext cx="3018606" cy="3745219"/>
            <a:chOff x="8247328" y="1358670"/>
            <a:chExt cx="3018606" cy="3745219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F73AC7F5-B79D-45E9-8D9A-526FE2A0A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47328" y="1358670"/>
              <a:ext cx="3018606" cy="3745219"/>
            </a:xfrm>
            <a:prstGeom prst="rect">
              <a:avLst/>
            </a:prstGeom>
            <a:ln w="28575">
              <a:noFill/>
            </a:ln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86B7388-837B-48E5-8A3E-32077B3FD42F}"/>
                </a:ext>
              </a:extLst>
            </p:cNvPr>
            <p:cNvSpPr/>
            <p:nvPr/>
          </p:nvSpPr>
          <p:spPr>
            <a:xfrm>
              <a:off x="9719473" y="1459565"/>
              <a:ext cx="1399395" cy="332390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CD412DB-211B-451D-A599-4B22CB97145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813E0EF-1519-4F34-AD80-2242CE4336B5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5420AAB-0689-4802-95A5-D7E43837B178}"/>
                </a:ext>
              </a:extLst>
            </p:cNvPr>
            <p:cNvCxnSpPr>
              <a:cxnSpLocks/>
              <a:stCxn id="25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7977438-44C9-4C65-BFE3-C815C311292F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XGBoost</a:t>
              </a:r>
              <a:endParaRPr lang="ko-KR" altLang="en-US" sz="14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35AA63FD-58D6-4314-AAE2-52008AEA326A}"/>
              </a:ext>
            </a:extLst>
          </p:cNvPr>
          <p:cNvGrpSpPr/>
          <p:nvPr/>
        </p:nvGrpSpPr>
        <p:grpSpPr>
          <a:xfrm>
            <a:off x="739993" y="2304033"/>
            <a:ext cx="7669475" cy="2249933"/>
            <a:chOff x="202722" y="2264486"/>
            <a:chExt cx="7669475" cy="2249933"/>
          </a:xfrm>
        </p:grpSpPr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1E9707FA-7396-4D7A-B307-B406FC83DE5E}"/>
                </a:ext>
              </a:extLst>
            </p:cNvPr>
            <p:cNvSpPr/>
            <p:nvPr/>
          </p:nvSpPr>
          <p:spPr>
            <a:xfrm>
              <a:off x="3201367" y="3399281"/>
              <a:ext cx="1000539" cy="313583"/>
            </a:xfrm>
            <a:prstGeom prst="rightArrow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E8C4227E-A0B6-4391-966B-3534CE799B81}"/>
                </a:ext>
              </a:extLst>
            </p:cNvPr>
            <p:cNvGrpSpPr/>
            <p:nvPr/>
          </p:nvGrpSpPr>
          <p:grpSpPr>
            <a:xfrm>
              <a:off x="202722" y="2264486"/>
              <a:ext cx="2760684" cy="2249933"/>
              <a:chOff x="5815851" y="3077595"/>
              <a:chExt cx="6051470" cy="3988508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BEFAE10C-0674-4C76-9496-2CBB558ACCB7}"/>
                  </a:ext>
                </a:extLst>
              </p:cNvPr>
              <p:cNvGrpSpPr/>
              <p:nvPr/>
            </p:nvGrpSpPr>
            <p:grpSpPr>
              <a:xfrm>
                <a:off x="5893481" y="3883094"/>
                <a:ext cx="5801346" cy="2995702"/>
                <a:chOff x="5607628" y="3830143"/>
                <a:chExt cx="5801346" cy="2995702"/>
              </a:xfrm>
            </p:grpSpPr>
            <p:pic>
              <p:nvPicPr>
                <p:cNvPr id="21" name="그림 20">
                  <a:extLst>
                    <a:ext uri="{FF2B5EF4-FFF2-40B4-BE49-F238E27FC236}">
                      <a16:creationId xmlns:a16="http://schemas.microsoft.com/office/drawing/2014/main" id="{769AF7FC-193B-4E34-B1BA-AA7B1EDFE4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607628" y="3830143"/>
                  <a:ext cx="4917912" cy="2995702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pic>
              <p:nvPicPr>
                <p:cNvPr id="22" name="그림 21">
                  <a:extLst>
                    <a:ext uri="{FF2B5EF4-FFF2-40B4-BE49-F238E27FC236}">
                      <a16:creationId xmlns:a16="http://schemas.microsoft.com/office/drawing/2014/main" id="{D423B728-C0C7-4BCA-9085-4FD136A18B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525536" y="3906078"/>
                  <a:ext cx="883438" cy="2701831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</p:grp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039893-9D14-4FB8-AABD-14CBA79425D0}"/>
                  </a:ext>
                </a:extLst>
              </p:cNvPr>
              <p:cNvSpPr/>
              <p:nvPr/>
            </p:nvSpPr>
            <p:spPr>
              <a:xfrm>
                <a:off x="5815851" y="3736686"/>
                <a:ext cx="6051470" cy="3329417"/>
              </a:xfrm>
              <a:prstGeom prst="rect">
                <a:avLst/>
              </a:prstGeom>
              <a:noFill/>
              <a:ln w="28575">
                <a:solidFill>
                  <a:srgbClr val="756E5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B69CD744-7D65-481F-BA83-A35500EF63D8}"/>
                  </a:ext>
                </a:extLst>
              </p:cNvPr>
              <p:cNvSpPr/>
              <p:nvPr/>
            </p:nvSpPr>
            <p:spPr>
              <a:xfrm>
                <a:off x="5893481" y="3077595"/>
                <a:ext cx="2735273" cy="540358"/>
              </a:xfrm>
              <a:prstGeom prst="roundRect">
                <a:avLst/>
              </a:prstGeom>
              <a:solidFill>
                <a:srgbClr val="756E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/>
                  <a:t>Tes</a:t>
                </a:r>
                <a:r>
                  <a:rPr lang="en-US" altLang="ko-KR" sz="1000" b="1" dirty="0"/>
                  <a:t>t</a:t>
                </a:r>
                <a:r>
                  <a:rPr lang="en-US" altLang="ko-KR" sz="1400" b="1" dirty="0"/>
                  <a:t> Set</a:t>
                </a:r>
                <a:endParaRPr lang="ko-KR" altLang="en-US" sz="1400" b="1" dirty="0"/>
              </a:p>
            </p:txBody>
          </p:sp>
        </p:grpSp>
        <p:sp>
          <p:nvSpPr>
            <p:cNvPr id="28" name="화살표: 오른쪽 27">
              <a:extLst>
                <a:ext uri="{FF2B5EF4-FFF2-40B4-BE49-F238E27FC236}">
                  <a16:creationId xmlns:a16="http://schemas.microsoft.com/office/drawing/2014/main" id="{5D480F5E-4DC3-488C-A3BF-D197C8AFD3B5}"/>
                </a:ext>
              </a:extLst>
            </p:cNvPr>
            <p:cNvSpPr/>
            <p:nvPr/>
          </p:nvSpPr>
          <p:spPr>
            <a:xfrm>
              <a:off x="6871658" y="3399280"/>
              <a:ext cx="1000539" cy="313583"/>
            </a:xfrm>
            <a:prstGeom prst="rightArrow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순서도: 자기 디스크 28">
              <a:extLst>
                <a:ext uri="{FF2B5EF4-FFF2-40B4-BE49-F238E27FC236}">
                  <a16:creationId xmlns:a16="http://schemas.microsoft.com/office/drawing/2014/main" id="{F9FA5512-B38D-44A3-BF9E-3A896ADED17D}"/>
                </a:ext>
              </a:extLst>
            </p:cNvPr>
            <p:cNvSpPr/>
            <p:nvPr/>
          </p:nvSpPr>
          <p:spPr>
            <a:xfrm>
              <a:off x="4820792" y="3105671"/>
              <a:ext cx="1519768" cy="1047768"/>
            </a:xfrm>
            <a:prstGeom prst="flowChartMagneticDisk">
              <a:avLst/>
            </a:prstGeom>
            <a:solidFill>
              <a:srgbClr val="756E5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CC351A0-5544-4643-9B4E-CBF80CEB79B7}"/>
                </a:ext>
              </a:extLst>
            </p:cNvPr>
            <p:cNvSpPr txBox="1"/>
            <p:nvPr/>
          </p:nvSpPr>
          <p:spPr>
            <a:xfrm>
              <a:off x="5035119" y="3556071"/>
              <a:ext cx="11867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chemeClr val="bg1"/>
                  </a:solidFill>
                </a:rPr>
                <a:t>XGBoost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09351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C994E5-E324-402D-B95E-19A4591CC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해결과제 </a:t>
            </a:r>
            <a:r>
              <a:rPr lang="en-US" altLang="ko-KR" dirty="0"/>
              <a:t>1 </a:t>
            </a:r>
            <a:r>
              <a:rPr lang="ko-KR" altLang="en-US" dirty="0"/>
              <a:t>결론 도출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1EAB12-2064-4233-8739-525F27ECA8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04. </a:t>
            </a:r>
            <a:r>
              <a:rPr lang="ko-KR" altLang="en-US" dirty="0"/>
              <a:t>결론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294D28A-B2C2-4322-ADCB-A165288B178D}"/>
              </a:ext>
            </a:extLst>
          </p:cNvPr>
          <p:cNvGrpSpPr/>
          <p:nvPr/>
        </p:nvGrpSpPr>
        <p:grpSpPr>
          <a:xfrm>
            <a:off x="208722" y="5221843"/>
            <a:ext cx="11807686" cy="1513704"/>
            <a:chOff x="411144" y="4725953"/>
            <a:chExt cx="11060807" cy="1388951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C357F2D-FBB6-4732-B19C-3EB66DBA5188}"/>
                </a:ext>
              </a:extLst>
            </p:cNvPr>
            <p:cNvSpPr/>
            <p:nvPr/>
          </p:nvSpPr>
          <p:spPr>
            <a:xfrm>
              <a:off x="411144" y="4725953"/>
              <a:ext cx="11060807" cy="138895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endParaRPr lang="en-US" altLang="ko-KR" sz="13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300" dirty="0">
                  <a:solidFill>
                    <a:schemeClr val="tx1"/>
                  </a:solidFill>
                </a:rPr>
                <a:t>'9.</a:t>
              </a:r>
              <a:r>
                <a:rPr lang="ko-KR" altLang="en-US" sz="1300" dirty="0">
                  <a:solidFill>
                    <a:schemeClr val="tx1"/>
                  </a:solidFill>
                </a:rPr>
                <a:t>오산시</a:t>
              </a:r>
              <a:r>
                <a:rPr lang="en-US" altLang="ko-KR" sz="1300" dirty="0">
                  <a:solidFill>
                    <a:schemeClr val="tx1"/>
                  </a:solidFill>
                </a:rPr>
                <a:t>_</a:t>
              </a:r>
              <a:r>
                <a:rPr lang="ko-KR" altLang="en-US" sz="1300" dirty="0">
                  <a:solidFill>
                    <a:schemeClr val="tx1"/>
                  </a:solidFill>
                </a:rPr>
                <a:t>어린이보호구역</a:t>
              </a:r>
              <a:r>
                <a:rPr lang="en-US" altLang="ko-KR" sz="1300" dirty="0">
                  <a:solidFill>
                    <a:schemeClr val="tx1"/>
                  </a:solidFill>
                </a:rPr>
                <a:t>.csv’ </a:t>
              </a:r>
              <a:r>
                <a:rPr lang="ko-KR" altLang="en-US" sz="1300" dirty="0">
                  <a:solidFill>
                    <a:schemeClr val="tx1"/>
                  </a:solidFill>
                </a:rPr>
                <a:t>데이터를 이용해 어린이 보호구역 지점에서 버퍼를 적용해 </a:t>
              </a:r>
              <a:r>
                <a:rPr lang="en-US" altLang="ko-KR" sz="1300" dirty="0">
                  <a:solidFill>
                    <a:schemeClr val="tx1"/>
                  </a:solidFill>
                </a:rPr>
                <a:t>300M </a:t>
              </a:r>
              <a:r>
                <a:rPr lang="ko-KR" altLang="en-US" sz="1300" dirty="0">
                  <a:solidFill>
                    <a:schemeClr val="tx1"/>
                  </a:solidFill>
                </a:rPr>
                <a:t>지역을 제외</a:t>
              </a:r>
              <a:endParaRPr lang="en-US" altLang="ko-KR" sz="13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300" dirty="0">
                  <a:solidFill>
                    <a:schemeClr val="tx1"/>
                  </a:solidFill>
                </a:rPr>
                <a:t>제외된 지역에서</a:t>
              </a:r>
              <a:r>
                <a:rPr lang="en-US" altLang="ko-KR" sz="1300" dirty="0">
                  <a:solidFill>
                    <a:schemeClr val="tx1"/>
                  </a:solidFill>
                </a:rPr>
                <a:t>, </a:t>
              </a:r>
              <a:r>
                <a:rPr lang="ko-KR" altLang="en-US" sz="1300" dirty="0">
                  <a:solidFill>
                    <a:schemeClr val="tx1"/>
                  </a:solidFill>
                </a:rPr>
                <a:t>각 격자에 맞는 사고 예측 수를 합친 후</a:t>
              </a:r>
              <a:r>
                <a:rPr lang="en-US" altLang="ko-KR" sz="1300" dirty="0">
                  <a:solidFill>
                    <a:schemeClr val="tx1"/>
                  </a:solidFill>
                </a:rPr>
                <a:t>, </a:t>
              </a:r>
              <a:r>
                <a:rPr lang="ko-KR" altLang="en-US" sz="1300" dirty="0">
                  <a:solidFill>
                    <a:schemeClr val="tx1"/>
                  </a:solidFill>
                </a:rPr>
                <a:t>사고 예측 수를 기준으로 상위</a:t>
              </a:r>
              <a:r>
                <a:rPr lang="en-US" altLang="ko-KR" sz="1300" dirty="0">
                  <a:solidFill>
                    <a:schemeClr val="tx1"/>
                  </a:solidFill>
                </a:rPr>
                <a:t> 20</a:t>
              </a:r>
              <a:r>
                <a:rPr lang="ko-KR" altLang="en-US" sz="1300" dirty="0">
                  <a:solidFill>
                    <a:schemeClr val="tx1"/>
                  </a:solidFill>
                </a:rPr>
                <a:t>곳을 추출</a:t>
              </a:r>
              <a:endParaRPr lang="en-US" altLang="ko-KR" sz="13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300" b="1" dirty="0">
                  <a:solidFill>
                    <a:schemeClr val="tx1"/>
                  </a:solidFill>
                </a:rPr>
                <a:t>결론</a:t>
              </a:r>
              <a:r>
                <a:rPr lang="en-US" altLang="ko-KR" sz="1300" b="1" dirty="0">
                  <a:solidFill>
                    <a:schemeClr val="tx1"/>
                  </a:solidFill>
                </a:rPr>
                <a:t>: </a:t>
              </a:r>
              <a:r>
                <a:rPr lang="ko-KR" altLang="en-US" sz="1300" b="1" dirty="0">
                  <a:solidFill>
                    <a:schemeClr val="tx1"/>
                  </a:solidFill>
                </a:rPr>
                <a:t>유동인구가 많은 중앙동과 아파트 단지 및 교육 기관이 많은 </a:t>
              </a:r>
              <a:r>
                <a:rPr lang="ko-KR" altLang="en-US" sz="1300" b="1" dirty="0" err="1">
                  <a:solidFill>
                    <a:schemeClr val="tx1"/>
                  </a:solidFill>
                </a:rPr>
                <a:t>남촌동</a:t>
              </a:r>
              <a:r>
                <a:rPr lang="en-US" altLang="ko-KR" sz="1300" b="1" dirty="0">
                  <a:solidFill>
                    <a:schemeClr val="tx1"/>
                  </a:solidFill>
                </a:rPr>
                <a:t>, </a:t>
              </a:r>
              <a:r>
                <a:rPr lang="ko-KR" altLang="en-US" sz="1300" b="1" dirty="0">
                  <a:solidFill>
                    <a:schemeClr val="tx1"/>
                  </a:solidFill>
                </a:rPr>
                <a:t>세교동에 주로 분포하여 있음을 확인</a:t>
              </a:r>
              <a:endParaRPr lang="en-US" altLang="ko-KR" sz="1300" b="1" dirty="0">
                <a:solidFill>
                  <a:schemeClr val="tx1"/>
                </a:solidFill>
              </a:endParaRPr>
            </a:p>
            <a:p>
              <a:endParaRPr lang="en-US" altLang="ko-KR" sz="1300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BDCAC88-6D93-468D-BB68-394E2DF9749A}"/>
                </a:ext>
              </a:extLst>
            </p:cNvPr>
            <p:cNvSpPr/>
            <p:nvPr/>
          </p:nvSpPr>
          <p:spPr>
            <a:xfrm>
              <a:off x="411146" y="4725953"/>
              <a:ext cx="11060805" cy="26899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해결과제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 1: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어린이 보호구역 외 어린이 교통사고 위험지역 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20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개소 제시</a:t>
              </a:r>
              <a:endParaRPr lang="en-US" altLang="ko-KR" sz="1400" b="1" dirty="0">
                <a:solidFill>
                  <a:schemeClr val="tx1"/>
                </a:solidFill>
              </a:endParaRPr>
            </a:p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60ABF4-8FF5-494C-89BF-18C1B234CE44}"/>
              </a:ext>
            </a:extLst>
          </p:cNvPr>
          <p:cNvGrpSpPr/>
          <p:nvPr/>
        </p:nvGrpSpPr>
        <p:grpSpPr>
          <a:xfrm>
            <a:off x="2483033" y="1262227"/>
            <a:ext cx="9147183" cy="3784594"/>
            <a:chOff x="2668176" y="1391644"/>
            <a:chExt cx="8815522" cy="372785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E6455A5-7D48-4EA3-A3E8-6E7E77E8B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8176" y="1391644"/>
              <a:ext cx="4262303" cy="3727850"/>
            </a:xfrm>
            <a:prstGeom prst="rect">
              <a:avLst/>
            </a:prstGeom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543B404-3FFC-4F3B-A13D-45E4855DC532}"/>
                </a:ext>
              </a:extLst>
            </p:cNvPr>
            <p:cNvSpPr/>
            <p:nvPr/>
          </p:nvSpPr>
          <p:spPr>
            <a:xfrm>
              <a:off x="4714252" y="2946862"/>
              <a:ext cx="1696487" cy="1565503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066813AA-D5CB-441A-A00A-356C7267B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2896" y="1717325"/>
              <a:ext cx="3860802" cy="3032330"/>
            </a:xfrm>
            <a:prstGeom prst="rect">
              <a:avLst/>
            </a:prstGeom>
          </p:spPr>
        </p:pic>
        <p:sp>
          <p:nvSpPr>
            <p:cNvPr id="25" name="화살표: 오른쪽 24">
              <a:extLst>
                <a:ext uri="{FF2B5EF4-FFF2-40B4-BE49-F238E27FC236}">
                  <a16:creationId xmlns:a16="http://schemas.microsoft.com/office/drawing/2014/main" id="{8877981E-9D22-4E83-A3FB-3C5467B5A9A7}"/>
                </a:ext>
              </a:extLst>
            </p:cNvPr>
            <p:cNvSpPr/>
            <p:nvPr/>
          </p:nvSpPr>
          <p:spPr>
            <a:xfrm rot="20947987">
              <a:off x="6409424" y="3442830"/>
              <a:ext cx="1214787" cy="101592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CCE269FC-5A52-4387-8A62-47D6DCAB77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11" y="1137299"/>
            <a:ext cx="1602506" cy="398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0951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C994E5-E324-402D-B95E-19A4591CC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해결과제 </a:t>
            </a:r>
            <a:r>
              <a:rPr lang="en-US" altLang="ko-KR" dirty="0"/>
              <a:t>2 </a:t>
            </a:r>
            <a:r>
              <a:rPr lang="ko-KR" altLang="en-US" dirty="0"/>
              <a:t>결론 도출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1EAB12-2064-4233-8739-525F27ECA8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04. </a:t>
            </a:r>
            <a:r>
              <a:rPr lang="ko-KR" altLang="en-US" dirty="0"/>
              <a:t>결론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294D28A-B2C2-4322-ADCB-A165288B178D}"/>
              </a:ext>
            </a:extLst>
          </p:cNvPr>
          <p:cNvGrpSpPr/>
          <p:nvPr/>
        </p:nvGrpSpPr>
        <p:grpSpPr>
          <a:xfrm>
            <a:off x="188641" y="4850408"/>
            <a:ext cx="11814718" cy="1864113"/>
            <a:chOff x="408967" y="4512108"/>
            <a:chExt cx="11062984" cy="1710481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C357F2D-FBB6-4732-B19C-3EB66DBA5188}"/>
                </a:ext>
              </a:extLst>
            </p:cNvPr>
            <p:cNvSpPr/>
            <p:nvPr/>
          </p:nvSpPr>
          <p:spPr>
            <a:xfrm>
              <a:off x="411144" y="4685986"/>
              <a:ext cx="11060807" cy="153660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endParaRPr lang="en-US" altLang="ko-KR" sz="13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300" dirty="0">
                  <a:solidFill>
                    <a:schemeClr val="tx1"/>
                  </a:solidFill>
                </a:rPr>
                <a:t>'9.</a:t>
              </a:r>
              <a:r>
                <a:rPr lang="ko-KR" altLang="en-US" sz="1300" dirty="0">
                  <a:solidFill>
                    <a:schemeClr val="tx1"/>
                  </a:solidFill>
                </a:rPr>
                <a:t>오산시</a:t>
              </a:r>
              <a:r>
                <a:rPr lang="en-US" altLang="ko-KR" sz="1300" dirty="0">
                  <a:solidFill>
                    <a:schemeClr val="tx1"/>
                  </a:solidFill>
                </a:rPr>
                <a:t>_</a:t>
              </a:r>
              <a:r>
                <a:rPr lang="ko-KR" altLang="en-US" sz="1300" dirty="0">
                  <a:solidFill>
                    <a:schemeClr val="tx1"/>
                  </a:solidFill>
                </a:rPr>
                <a:t>어린이보호구역</a:t>
              </a:r>
              <a:r>
                <a:rPr lang="en-US" altLang="ko-KR" sz="1300" dirty="0">
                  <a:solidFill>
                    <a:schemeClr val="tx1"/>
                  </a:solidFill>
                </a:rPr>
                <a:t>.csv’ </a:t>
              </a:r>
              <a:r>
                <a:rPr lang="ko-KR" altLang="en-US" sz="1300" dirty="0">
                  <a:solidFill>
                    <a:schemeClr val="tx1"/>
                  </a:solidFill>
                </a:rPr>
                <a:t>데이터를 이용해 어린이 보호구역 지점에서 버퍼를 적용해 </a:t>
              </a:r>
              <a:r>
                <a:rPr lang="en-US" altLang="ko-KR" sz="1300" dirty="0">
                  <a:solidFill>
                    <a:schemeClr val="tx1"/>
                  </a:solidFill>
                </a:rPr>
                <a:t>300M </a:t>
              </a:r>
              <a:r>
                <a:rPr lang="ko-KR" altLang="en-US" sz="1300" dirty="0">
                  <a:solidFill>
                    <a:schemeClr val="tx1"/>
                  </a:solidFill>
                </a:rPr>
                <a:t>지역을 추출</a:t>
              </a:r>
              <a:endParaRPr lang="en-US" altLang="ko-KR" sz="13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300" dirty="0">
                  <a:solidFill>
                    <a:schemeClr val="tx1"/>
                  </a:solidFill>
                </a:rPr>
                <a:t>추출된 지역에서</a:t>
              </a:r>
              <a:r>
                <a:rPr lang="en-US" altLang="ko-KR" sz="1300" dirty="0">
                  <a:solidFill>
                    <a:schemeClr val="tx1"/>
                  </a:solidFill>
                </a:rPr>
                <a:t>, </a:t>
              </a:r>
              <a:r>
                <a:rPr lang="ko-KR" altLang="en-US" sz="1300" dirty="0">
                  <a:solidFill>
                    <a:schemeClr val="tx1"/>
                  </a:solidFill>
                </a:rPr>
                <a:t>각 격자에 맞는 사고 예측 수를 합치고</a:t>
              </a:r>
              <a:r>
                <a:rPr lang="en-US" altLang="ko-KR" sz="1300" dirty="0">
                  <a:solidFill>
                    <a:schemeClr val="tx1"/>
                  </a:solidFill>
                </a:rPr>
                <a:t>, </a:t>
              </a:r>
              <a:r>
                <a:rPr lang="ko-KR" altLang="en-US" sz="1300" dirty="0">
                  <a:solidFill>
                    <a:schemeClr val="tx1"/>
                  </a:solidFill>
                </a:rPr>
                <a:t>격자에 해당하는 교통 안전 시설물 역시 합침</a:t>
              </a:r>
              <a:r>
                <a:rPr lang="en-US" altLang="ko-KR" sz="1300" dirty="0">
                  <a:solidFill>
                    <a:schemeClr val="tx1"/>
                  </a:solidFill>
                </a:rPr>
                <a:t>(‘CCTV’ </a:t>
              </a:r>
              <a:r>
                <a:rPr lang="ko-KR" altLang="en-US" sz="1300" dirty="0">
                  <a:solidFill>
                    <a:schemeClr val="tx1"/>
                  </a:solidFill>
                </a:rPr>
                <a:t>등</a:t>
              </a:r>
              <a:r>
                <a:rPr lang="en-US" altLang="ko-KR" sz="1300" dirty="0">
                  <a:solidFill>
                    <a:schemeClr val="tx1"/>
                  </a:solidFill>
                </a:rPr>
                <a:t>) </a:t>
              </a:r>
              <a:r>
                <a:rPr lang="ko-KR" altLang="en-US" sz="1300" dirty="0">
                  <a:solidFill>
                    <a:schemeClr val="tx1"/>
                  </a:solidFill>
                </a:rPr>
                <a:t>사고 예측 수를 기준으로 상위</a:t>
              </a:r>
              <a:r>
                <a:rPr lang="en-US" altLang="ko-KR" sz="1300" dirty="0">
                  <a:solidFill>
                    <a:schemeClr val="tx1"/>
                  </a:solidFill>
                </a:rPr>
                <a:t> 30</a:t>
              </a:r>
              <a:r>
                <a:rPr lang="ko-KR" altLang="en-US" sz="1300" dirty="0">
                  <a:solidFill>
                    <a:schemeClr val="tx1"/>
                  </a:solidFill>
                </a:rPr>
                <a:t>곳을 추출 후</a:t>
              </a:r>
              <a:r>
                <a:rPr lang="en-US" altLang="ko-KR" sz="1300" dirty="0">
                  <a:solidFill>
                    <a:schemeClr val="tx1"/>
                  </a:solidFill>
                </a:rPr>
                <a:t>, </a:t>
              </a:r>
              <a:r>
                <a:rPr lang="ko-KR" altLang="en-US" sz="1300" dirty="0">
                  <a:solidFill>
                    <a:schemeClr val="tx1"/>
                  </a:solidFill>
                </a:rPr>
                <a:t>교통 안전 시설물이 </a:t>
              </a:r>
              <a:r>
                <a:rPr lang="en-US" altLang="ko-KR" sz="1300" dirty="0">
                  <a:solidFill>
                    <a:schemeClr val="tx1"/>
                  </a:solidFill>
                </a:rPr>
                <a:t>4</a:t>
              </a:r>
              <a:r>
                <a:rPr lang="ko-KR" altLang="en-US" sz="1300" dirty="0">
                  <a:solidFill>
                    <a:schemeClr val="tx1"/>
                  </a:solidFill>
                </a:rPr>
                <a:t>개 이상인 지역은 제거하고</a:t>
              </a:r>
              <a:r>
                <a:rPr lang="en-US" altLang="ko-KR" sz="1300" dirty="0">
                  <a:solidFill>
                    <a:schemeClr val="tx1"/>
                  </a:solidFill>
                </a:rPr>
                <a:t>, </a:t>
              </a:r>
              <a:r>
                <a:rPr lang="ko-KR" altLang="en-US" sz="1300" dirty="0">
                  <a:solidFill>
                    <a:schemeClr val="tx1"/>
                  </a:solidFill>
                </a:rPr>
                <a:t>다시 사고 예측 수를 기준으로 </a:t>
              </a:r>
              <a:r>
                <a:rPr lang="en-US" altLang="ko-KR" sz="1300" dirty="0">
                  <a:solidFill>
                    <a:schemeClr val="tx1"/>
                  </a:solidFill>
                </a:rPr>
                <a:t>20</a:t>
              </a:r>
              <a:r>
                <a:rPr lang="ko-KR" altLang="en-US" sz="1300" dirty="0">
                  <a:solidFill>
                    <a:schemeClr val="tx1"/>
                  </a:solidFill>
                </a:rPr>
                <a:t>곳을 추출 후 격자지역마다 특색에 맞게 교통안전시설물 추천 </a:t>
              </a:r>
              <a:endParaRPr lang="en-US" altLang="ko-KR" sz="13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300" b="1" dirty="0">
                  <a:solidFill>
                    <a:schemeClr val="tx1"/>
                  </a:solidFill>
                </a:rPr>
                <a:t>결론</a:t>
              </a:r>
              <a:r>
                <a:rPr lang="en-US" altLang="ko-KR" sz="1300" b="1" dirty="0">
                  <a:solidFill>
                    <a:schemeClr val="tx1"/>
                  </a:solidFill>
                </a:rPr>
                <a:t>: </a:t>
              </a:r>
              <a:r>
                <a:rPr lang="ko-KR" altLang="en-US" sz="1300" b="1" dirty="0">
                  <a:solidFill>
                    <a:schemeClr val="tx1"/>
                  </a:solidFill>
                </a:rPr>
                <a:t>유동인구가 많은 중앙동과 남촌동에 분포하였으나</a:t>
              </a:r>
              <a:r>
                <a:rPr lang="en-US" altLang="ko-KR" sz="1300" b="1" dirty="0">
                  <a:solidFill>
                    <a:schemeClr val="tx1"/>
                  </a:solidFill>
                </a:rPr>
                <a:t>, </a:t>
              </a:r>
              <a:r>
                <a:rPr lang="ko-KR" altLang="en-US" sz="1300" b="1" dirty="0">
                  <a:solidFill>
                    <a:schemeClr val="tx1"/>
                  </a:solidFill>
                </a:rPr>
                <a:t>해결과제 </a:t>
              </a:r>
              <a:r>
                <a:rPr lang="en-US" altLang="ko-KR" sz="1300" b="1" dirty="0">
                  <a:solidFill>
                    <a:schemeClr val="tx1"/>
                  </a:solidFill>
                </a:rPr>
                <a:t>1</a:t>
              </a:r>
              <a:r>
                <a:rPr lang="ko-KR" altLang="en-US" sz="1300" b="1" dirty="0">
                  <a:solidFill>
                    <a:schemeClr val="tx1"/>
                  </a:solidFill>
                </a:rPr>
                <a:t>과는 다르게 아파트 단지 주변보단</a:t>
              </a:r>
              <a:r>
                <a:rPr lang="en-US" altLang="ko-KR" sz="1300" b="1" dirty="0">
                  <a:solidFill>
                    <a:schemeClr val="tx1"/>
                  </a:solidFill>
                </a:rPr>
                <a:t>, </a:t>
              </a:r>
              <a:r>
                <a:rPr lang="ko-KR" altLang="en-US" sz="1300" b="1" dirty="0">
                  <a:solidFill>
                    <a:schemeClr val="tx1"/>
                  </a:solidFill>
                </a:rPr>
                <a:t>도로 및 상가 주변의 장소가 많음</a:t>
              </a:r>
              <a:r>
                <a:rPr lang="en-US" altLang="ko-KR" sz="1300" b="1" dirty="0">
                  <a:solidFill>
                    <a:schemeClr val="tx1"/>
                  </a:solidFill>
                </a:rPr>
                <a:t>.</a:t>
              </a:r>
            </a:p>
            <a:p>
              <a:endParaRPr lang="en-US" altLang="ko-KR" sz="1300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BDCAC88-6D93-468D-BB68-394E2DF9749A}"/>
                </a:ext>
              </a:extLst>
            </p:cNvPr>
            <p:cNvSpPr/>
            <p:nvPr/>
          </p:nvSpPr>
          <p:spPr>
            <a:xfrm>
              <a:off x="408967" y="4512108"/>
              <a:ext cx="11060807" cy="29369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해결과제 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2: </a:t>
              </a:r>
              <a:r>
                <a:rPr lang="ko-KR" alt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기존 어린이 보호구역 중 교통안전시설물* 우선 설치 지역 </a:t>
              </a:r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20</a:t>
              </a:r>
              <a:r>
                <a:rPr lang="ko-KR" alt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개소 제시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9289DB7-981E-484F-A55F-45D5C0C462FE}"/>
              </a:ext>
            </a:extLst>
          </p:cNvPr>
          <p:cNvGrpSpPr/>
          <p:nvPr/>
        </p:nvGrpSpPr>
        <p:grpSpPr>
          <a:xfrm>
            <a:off x="2512278" y="1133061"/>
            <a:ext cx="9056690" cy="3632937"/>
            <a:chOff x="2734070" y="1192371"/>
            <a:chExt cx="9056690" cy="363293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01DF7B5-72AA-465F-A767-DCE11A546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34070" y="1192371"/>
              <a:ext cx="4464992" cy="3632937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ABAE3FAF-C18D-464F-9DB5-2076A1D76548}"/>
                </a:ext>
              </a:extLst>
            </p:cNvPr>
            <p:cNvGrpSpPr/>
            <p:nvPr/>
          </p:nvGrpSpPr>
          <p:grpSpPr>
            <a:xfrm>
              <a:off x="5055354" y="2902865"/>
              <a:ext cx="2909959" cy="1565503"/>
              <a:chOff x="4714252" y="2946862"/>
              <a:chExt cx="2909959" cy="1565503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3890767-5AF4-403B-A107-EFC12B4CDC34}"/>
                  </a:ext>
                </a:extLst>
              </p:cNvPr>
              <p:cNvSpPr/>
              <p:nvPr/>
            </p:nvSpPr>
            <p:spPr>
              <a:xfrm>
                <a:off x="4714252" y="2946862"/>
                <a:ext cx="1696487" cy="1565503"/>
              </a:xfrm>
              <a:prstGeom prst="rect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화살표: 오른쪽 14">
                <a:extLst>
                  <a:ext uri="{FF2B5EF4-FFF2-40B4-BE49-F238E27FC236}">
                    <a16:creationId xmlns:a16="http://schemas.microsoft.com/office/drawing/2014/main" id="{938D311D-C3E8-4C1D-A7E2-0D6CDB9072B6}"/>
                  </a:ext>
                </a:extLst>
              </p:cNvPr>
              <p:cNvSpPr/>
              <p:nvPr/>
            </p:nvSpPr>
            <p:spPr>
              <a:xfrm rot="20947987">
                <a:off x="6409424" y="3442830"/>
                <a:ext cx="1214787" cy="101592"/>
              </a:xfrm>
              <a:prstGeom prst="rightArrow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A7A639D-5DB6-49EE-B0E6-02AA45559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63998" y="1603484"/>
              <a:ext cx="3826762" cy="3032329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0D6BE99F-3EED-4E6C-9527-635D76715A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38" y="1056112"/>
            <a:ext cx="1629217" cy="378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2493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3E3CD95E-027E-4666-A6F7-95D8F0A174AA}"/>
              </a:ext>
            </a:extLst>
          </p:cNvPr>
          <p:cNvSpPr txBox="1">
            <a:spLocks/>
          </p:cNvSpPr>
          <p:nvPr/>
        </p:nvSpPr>
        <p:spPr>
          <a:xfrm>
            <a:off x="291141" y="293006"/>
            <a:ext cx="6580517" cy="49666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ko-KR" altLang="en-US" dirty="0"/>
              <a:t>최종 분석 결과</a:t>
            </a:r>
          </a:p>
        </p:txBody>
      </p:sp>
      <p:sp>
        <p:nvSpPr>
          <p:cNvPr id="6" name="텍스트 개체 틀 8">
            <a:extLst>
              <a:ext uri="{FF2B5EF4-FFF2-40B4-BE49-F238E27FC236}">
                <a16:creationId xmlns:a16="http://schemas.microsoft.com/office/drawing/2014/main" id="{1A15D200-282A-4735-9829-D7C9169FF505}"/>
              </a:ext>
            </a:extLst>
          </p:cNvPr>
          <p:cNvSpPr txBox="1">
            <a:spLocks/>
          </p:cNvSpPr>
          <p:nvPr/>
        </p:nvSpPr>
        <p:spPr>
          <a:xfrm>
            <a:off x="118606" y="110728"/>
            <a:ext cx="2844800" cy="22746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b="1" dirty="0">
                <a:solidFill>
                  <a:srgbClr val="FFC000"/>
                </a:solidFill>
                <a:latin typeface="+mn-ea"/>
              </a:rPr>
              <a:t>04. </a:t>
            </a:r>
            <a:r>
              <a:rPr lang="ko-KR" altLang="en-US" sz="1200" b="1" dirty="0">
                <a:solidFill>
                  <a:srgbClr val="FFC000"/>
                </a:solidFill>
                <a:latin typeface="+mn-ea"/>
              </a:rPr>
              <a:t>결론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A90B5B3F-7D08-40BA-9425-5197F93170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789366"/>
              </p:ext>
            </p:extLst>
          </p:nvPr>
        </p:nvGraphicFramePr>
        <p:xfrm>
          <a:off x="468701" y="1264248"/>
          <a:ext cx="4367124" cy="5464647"/>
        </p:xfrm>
        <a:graphic>
          <a:graphicData uri="http://schemas.openxmlformats.org/drawingml/2006/table">
            <a:tbl>
              <a:tblPr/>
              <a:tblGrid>
                <a:gridCol w="312708">
                  <a:extLst>
                    <a:ext uri="{9D8B030D-6E8A-4147-A177-3AD203B41FA5}">
                      <a16:colId xmlns:a16="http://schemas.microsoft.com/office/drawing/2014/main" val="2333999805"/>
                    </a:ext>
                  </a:extLst>
                </a:gridCol>
                <a:gridCol w="2216989">
                  <a:extLst>
                    <a:ext uri="{9D8B030D-6E8A-4147-A177-3AD203B41FA5}">
                      <a16:colId xmlns:a16="http://schemas.microsoft.com/office/drawing/2014/main" val="3021500470"/>
                    </a:ext>
                  </a:extLst>
                </a:gridCol>
                <a:gridCol w="706662">
                  <a:extLst>
                    <a:ext uri="{9D8B030D-6E8A-4147-A177-3AD203B41FA5}">
                      <a16:colId xmlns:a16="http://schemas.microsoft.com/office/drawing/2014/main" val="1420572311"/>
                    </a:ext>
                  </a:extLst>
                </a:gridCol>
                <a:gridCol w="648763">
                  <a:extLst>
                    <a:ext uri="{9D8B030D-6E8A-4147-A177-3AD203B41FA5}">
                      <a16:colId xmlns:a16="http://schemas.microsoft.com/office/drawing/2014/main" val="1545584177"/>
                    </a:ext>
                  </a:extLst>
                </a:gridCol>
                <a:gridCol w="482002">
                  <a:extLst>
                    <a:ext uri="{9D8B030D-6E8A-4147-A177-3AD203B41FA5}">
                      <a16:colId xmlns:a16="http://schemas.microsoft.com/office/drawing/2014/main" val="3923755802"/>
                    </a:ext>
                  </a:extLst>
                </a:gridCol>
              </a:tblGrid>
              <a:tr h="15964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위험순위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시설명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주소지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중심점 위치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반경범위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2666010"/>
                  </a:ext>
                </a:extLst>
              </a:tr>
              <a:tr h="252619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739" marR="3739" marT="373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좌표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위도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좌표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경도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71900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신장동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37.169508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127.06577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326128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초평동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558-6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37.141494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127.04679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863195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오산동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37.149665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127.06251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659583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신장동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901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오산세교휴먼시아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단지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37.175759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127.04996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2723318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초평동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273-3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37.134312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127.05472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0692501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초평동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189-1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37.140566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127.04004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128718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남촌동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686-2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37.157744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127.05345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942869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신장동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127-5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37.175818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127.06574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63045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초평동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292-1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37.150558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127.06025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9489464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대원동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603-91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37.148785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127.06814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9257916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대원동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595-6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37.146982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127.06815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979253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원동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374-4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37.140692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127.07382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315278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오산동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925-8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37.149706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127.07377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139324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신장동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301-1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37.169492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127.06127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180720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대원동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6-9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37.133497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127.07836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116869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대원동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566-6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37.147883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127.06815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614335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대원동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337-4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37.142487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127.07156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6807216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대원동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790-4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37.143397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127.0738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2472128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 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세마동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257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37.185649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127.04315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029960"/>
                  </a:ext>
                </a:extLst>
              </a:tr>
              <a:tr h="2526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오산시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대원동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37.145199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127.07379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</a:t>
                      </a:r>
                    </a:p>
                  </a:txBody>
                  <a:tcPr marL="3739" marR="3739" marT="373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912706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6C88373-234E-488B-8A4C-2B990D3929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329046"/>
              </p:ext>
            </p:extLst>
          </p:nvPr>
        </p:nvGraphicFramePr>
        <p:xfrm>
          <a:off x="5399895" y="608340"/>
          <a:ext cx="6323404" cy="61205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1008">
                  <a:extLst>
                    <a:ext uri="{9D8B030D-6E8A-4147-A177-3AD203B41FA5}">
                      <a16:colId xmlns:a16="http://schemas.microsoft.com/office/drawing/2014/main" val="3643585138"/>
                    </a:ext>
                  </a:extLst>
                </a:gridCol>
                <a:gridCol w="2016779">
                  <a:extLst>
                    <a:ext uri="{9D8B030D-6E8A-4147-A177-3AD203B41FA5}">
                      <a16:colId xmlns:a16="http://schemas.microsoft.com/office/drawing/2014/main" val="3280297858"/>
                    </a:ext>
                  </a:extLst>
                </a:gridCol>
                <a:gridCol w="781925">
                  <a:extLst>
                    <a:ext uri="{9D8B030D-6E8A-4147-A177-3AD203B41FA5}">
                      <a16:colId xmlns:a16="http://schemas.microsoft.com/office/drawing/2014/main" val="2487696452"/>
                    </a:ext>
                  </a:extLst>
                </a:gridCol>
                <a:gridCol w="790425">
                  <a:extLst>
                    <a:ext uri="{9D8B030D-6E8A-4147-A177-3AD203B41FA5}">
                      <a16:colId xmlns:a16="http://schemas.microsoft.com/office/drawing/2014/main" val="296339430"/>
                    </a:ext>
                  </a:extLst>
                </a:gridCol>
                <a:gridCol w="611943">
                  <a:extLst>
                    <a:ext uri="{9D8B030D-6E8A-4147-A177-3AD203B41FA5}">
                      <a16:colId xmlns:a16="http://schemas.microsoft.com/office/drawing/2014/main" val="549756536"/>
                    </a:ext>
                  </a:extLst>
                </a:gridCol>
                <a:gridCol w="671436">
                  <a:extLst>
                    <a:ext uri="{9D8B030D-6E8A-4147-A177-3AD203B41FA5}">
                      <a16:colId xmlns:a16="http://schemas.microsoft.com/office/drawing/2014/main" val="2737893856"/>
                    </a:ext>
                  </a:extLst>
                </a:gridCol>
                <a:gridCol w="1189888">
                  <a:extLst>
                    <a:ext uri="{9D8B030D-6E8A-4147-A177-3AD203B41FA5}">
                      <a16:colId xmlns:a16="http://schemas.microsoft.com/office/drawing/2014/main" val="590859075"/>
                    </a:ext>
                  </a:extLst>
                </a:gridCol>
              </a:tblGrid>
              <a:tr h="122406">
                <a:tc row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위험순위</a:t>
                      </a:r>
                      <a:endParaRPr lang="en-US" altLang="ko-KR" sz="800" u="none" strike="noStrike" dirty="0">
                        <a:effectLst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 err="1">
                          <a:effectLst/>
                        </a:rPr>
                        <a:t>시설명</a:t>
                      </a:r>
                      <a:r>
                        <a:rPr lang="en-US" altLang="ko-KR" sz="800" u="none" strike="noStrike" dirty="0">
                          <a:effectLst/>
                        </a:rPr>
                        <a:t>/</a:t>
                      </a:r>
                      <a:r>
                        <a:rPr lang="ko-KR" altLang="en-US" sz="800" u="none" strike="noStrike" dirty="0">
                          <a:effectLst/>
                        </a:rPr>
                        <a:t>주소지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 err="1">
                          <a:effectLst/>
                        </a:rPr>
                        <a:t>증심점위치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시설물 위치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비고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474494"/>
                  </a:ext>
                </a:extLst>
              </a:tr>
              <a:tr h="2014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X</a:t>
                      </a:r>
                      <a:r>
                        <a:rPr lang="ko-KR" altLang="en-US" sz="800" u="none" strike="noStrike" dirty="0">
                          <a:effectLst/>
                        </a:rPr>
                        <a:t>좌표</a:t>
                      </a:r>
                      <a:r>
                        <a:rPr lang="en-US" altLang="ko-KR" sz="800" u="none" strike="noStrike" dirty="0">
                          <a:effectLst/>
                        </a:rPr>
                        <a:t>(</a:t>
                      </a:r>
                      <a:r>
                        <a:rPr lang="ko-KR" altLang="en-US" sz="800" u="none" strike="noStrike" dirty="0">
                          <a:effectLst/>
                        </a:rPr>
                        <a:t>위도</a:t>
                      </a:r>
                      <a:r>
                        <a:rPr lang="en-US" altLang="ko-KR" sz="800" u="none" strike="noStrike" dirty="0">
                          <a:effectLst/>
                        </a:rPr>
                        <a:t>)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Y</a:t>
                      </a:r>
                      <a:r>
                        <a:rPr lang="ko-KR" altLang="en-US" sz="800" u="none" strike="noStrike" dirty="0">
                          <a:effectLst/>
                        </a:rPr>
                        <a:t>좌표</a:t>
                      </a:r>
                      <a:r>
                        <a:rPr lang="en-US" altLang="ko-KR" sz="800" u="none" strike="noStrike" dirty="0">
                          <a:effectLst/>
                        </a:rPr>
                        <a:t>(</a:t>
                      </a:r>
                      <a:r>
                        <a:rPr lang="ko-KR" altLang="en-US" sz="800" u="none" strike="noStrike" dirty="0">
                          <a:effectLst/>
                        </a:rPr>
                        <a:t>경도</a:t>
                      </a:r>
                      <a:r>
                        <a:rPr lang="en-US" altLang="ko-KR" sz="800" u="none" strike="noStrike" dirty="0">
                          <a:effectLst/>
                        </a:rPr>
                        <a:t>)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X</a:t>
                      </a:r>
                      <a:r>
                        <a:rPr lang="ko-KR" altLang="en-US" sz="800" u="none" strike="noStrike">
                          <a:effectLst/>
                        </a:rPr>
                        <a:t>좌표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위도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Y</a:t>
                      </a:r>
                      <a:r>
                        <a:rPr lang="ko-KR" altLang="en-US" sz="800" u="none" strike="noStrike" dirty="0">
                          <a:effectLst/>
                        </a:rPr>
                        <a:t>좌표</a:t>
                      </a:r>
                      <a:r>
                        <a:rPr lang="en-US" altLang="ko-KR" sz="800" u="none" strike="noStrike" dirty="0">
                          <a:effectLst/>
                        </a:rPr>
                        <a:t>(</a:t>
                      </a:r>
                      <a:r>
                        <a:rPr lang="ko-KR" altLang="en-US" sz="800" u="none" strike="noStrike" dirty="0">
                          <a:effectLst/>
                        </a:rPr>
                        <a:t>경도</a:t>
                      </a:r>
                      <a:r>
                        <a:rPr lang="en-US" altLang="ko-KR" sz="800" u="none" strike="noStrike" dirty="0">
                          <a:effectLst/>
                        </a:rPr>
                        <a:t>)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823697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 err="1">
                          <a:effectLst/>
                        </a:rPr>
                        <a:t>은계동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67-12</a:t>
                      </a:r>
                      <a:r>
                        <a:rPr lang="ko-KR" altLang="en-US" sz="800" u="none" strike="noStrike" dirty="0">
                          <a:effectLst/>
                        </a:rPr>
                        <a:t>번지 오산시 경기도 </a:t>
                      </a:r>
                      <a:r>
                        <a:rPr lang="en-US" altLang="ko-KR" sz="800" u="none" strike="noStrike" dirty="0">
                          <a:effectLst/>
                        </a:rPr>
                        <a:t>KR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37.15961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127.070334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37.159615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127.070322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주정차단속카메라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9936330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수청동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37.167508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127.065773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37.166434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 </a:t>
                      </a:r>
                      <a:r>
                        <a:rPr lang="en-US" altLang="ko-KR" sz="800" u="none" strike="noStrike">
                          <a:effectLst/>
                        </a:rPr>
                        <a:t>127.067443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가드휀스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2553942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초평동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558-6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37.141494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127.046791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37.141489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127.047496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가드휀스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1209007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초평동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558-6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37.141494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127.046791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37.141493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127.04703 </a:t>
                      </a:r>
                    </a:p>
                  </a:txBody>
                  <a:tcPr marL="4676" marR="4676" marT="467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u="none" strike="noStrike" dirty="0">
                          <a:effectLst/>
                        </a:rPr>
                        <a:t>미끄럼방지시설 </a:t>
                      </a:r>
                      <a:endParaRPr lang="ko-KR" altLang="en-US" sz="800" dirty="0"/>
                    </a:p>
                  </a:txBody>
                  <a:tcPr marL="44888" marR="44888" marT="22444" marB="2244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8996834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초평동 </a:t>
                      </a:r>
                      <a:r>
                        <a:rPr lang="en-US" altLang="ko-KR" sz="800" u="none" strike="noStrike">
                          <a:effectLst/>
                        </a:rPr>
                        <a:t>558-6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37.141494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127.046791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37.141382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127.047416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교통안전표지판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7114441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중앙동 </a:t>
                      </a:r>
                      <a:r>
                        <a:rPr lang="en-US" altLang="ko-KR" sz="800" u="none" strike="noStrike" dirty="0">
                          <a:effectLst/>
                        </a:rPr>
                        <a:t>929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37.15693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127.077107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37.15693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127.07711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주정차단속카메라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94850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대원동</a:t>
                      </a:r>
                      <a:r>
                        <a:rPr lang="ko-KR" altLang="en-US" sz="800" u="none" strike="noStrike" dirty="0">
                          <a:effectLst/>
                        </a:rPr>
                        <a:t> 남부대로 </a:t>
                      </a:r>
                      <a:r>
                        <a:rPr lang="en-US" altLang="ko-KR" sz="800" u="none" strike="noStrike" dirty="0">
                          <a:effectLst/>
                        </a:rPr>
                        <a:t>334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37.13528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127.072724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37.135507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127.07215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주정차단속카메라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7374973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신장동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127-5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37.175818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127.065737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37.175154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127.065681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가드휀스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076580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대원동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603-91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37.148785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127.068143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37.148940,</a:t>
                      </a:r>
                      <a:endParaRPr lang="en-US" altLang="ko-KR" sz="800" b="0" i="0" u="none" strike="noStrike" dirty="0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127.068202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가드휀스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6616462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대원동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595-6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37.146982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127.068154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37.146425</a:t>
                      </a:r>
                      <a:endParaRPr lang="en-US" altLang="ko-KR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127.068813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가드휀스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7710146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원동 </a:t>
                      </a:r>
                      <a:r>
                        <a:rPr lang="en-US" altLang="ko-KR" sz="800" u="none" strike="noStrike" dirty="0">
                          <a:effectLst/>
                        </a:rPr>
                        <a:t>374-4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37.140692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127.073819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37.138992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127.073509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cctv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0699617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10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원동 </a:t>
                      </a:r>
                      <a:r>
                        <a:rPr lang="en-US" altLang="ko-KR" sz="800" u="none" strike="noStrike">
                          <a:effectLst/>
                        </a:rPr>
                        <a:t>121-1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37.143421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127.08056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37.14355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127.08037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주정차단속카메라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6706175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오산동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925-8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37.149706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127.073769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37.14971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127.07377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주정차단속카메라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7515528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오산동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925-8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37.149706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127.073769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37.14987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127.07374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과속방지턱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6765067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오산동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925-8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37.149706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127.073769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37.14975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127.07374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cctv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036255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중앙동 </a:t>
                      </a:r>
                      <a:r>
                        <a:rPr lang="en-US" altLang="ko-KR" sz="800" u="none" strike="noStrike">
                          <a:effectLst/>
                        </a:rPr>
                        <a:t>339-3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37.155103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127.07036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37.15511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 </a:t>
                      </a:r>
                      <a:r>
                        <a:rPr lang="en-US" altLang="ko-KR" sz="800" u="none" strike="noStrike" dirty="0">
                          <a:effectLst/>
                        </a:rPr>
                        <a:t>127.070436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주정차단속카메라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960358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중앙동 </a:t>
                      </a:r>
                      <a:r>
                        <a:rPr lang="en-US" altLang="ko-KR" sz="800" u="none" strike="noStrike" dirty="0">
                          <a:effectLst/>
                        </a:rPr>
                        <a:t>339-3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37.155103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127.07036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37.155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127.07042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cctv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519750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신장동 </a:t>
                      </a:r>
                      <a:r>
                        <a:rPr lang="en-US" altLang="ko-KR" sz="800" u="none" strike="noStrike">
                          <a:effectLst/>
                        </a:rPr>
                        <a:t>575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37.171286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127.059004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37.17164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127.05902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cctv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9352909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중앙동 </a:t>
                      </a:r>
                      <a:r>
                        <a:rPr lang="en-US" altLang="ko-KR" sz="800" u="none" strike="noStrike">
                          <a:effectLst/>
                        </a:rPr>
                        <a:t>468-20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37.150587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127.068133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37.15066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127.06812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cctv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376682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중앙동 </a:t>
                      </a:r>
                      <a:r>
                        <a:rPr lang="en-US" altLang="ko-KR" sz="800" u="none" strike="noStrike" dirty="0">
                          <a:effectLst/>
                        </a:rPr>
                        <a:t>468-20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37.150587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127.068133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37.15057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127.06781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과속방지턱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636426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중앙동 </a:t>
                      </a:r>
                      <a:r>
                        <a:rPr lang="en-US" altLang="ko-KR" sz="800" u="none" strike="noStrike">
                          <a:effectLst/>
                        </a:rPr>
                        <a:t>468-20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37.150587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127.068133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37.15057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127.06781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가드헨스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397310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대원동 </a:t>
                      </a:r>
                      <a:r>
                        <a:rPr lang="en-US" altLang="ko-KR" sz="800" u="none" strike="noStrike">
                          <a:effectLst/>
                        </a:rPr>
                        <a:t>566-6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37.147883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127.068149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127.06797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cctv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0353397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대원동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566-6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37.147883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127.068149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127.06797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과속방지턱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1767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대원동 남부대로 </a:t>
                      </a:r>
                      <a:r>
                        <a:rPr lang="en-US" altLang="ko-KR" sz="800" u="none" strike="noStrike">
                          <a:effectLst/>
                        </a:rPr>
                        <a:t>327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37.136177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127.071593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37.13591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 </a:t>
                      </a:r>
                      <a:r>
                        <a:rPr lang="en-US" altLang="ko-KR" sz="800" u="none" strike="noStrike" dirty="0">
                          <a:effectLst/>
                        </a:rPr>
                        <a:t>127.072067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cctv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1930750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대원동</a:t>
                      </a:r>
                      <a:r>
                        <a:rPr lang="ko-KR" altLang="en-US" sz="800" u="none" strike="noStrike" dirty="0">
                          <a:effectLst/>
                        </a:rPr>
                        <a:t> 남부대로 </a:t>
                      </a:r>
                      <a:r>
                        <a:rPr lang="en-US" altLang="ko-KR" sz="800" u="none" strike="noStrike" dirty="0">
                          <a:effectLst/>
                        </a:rPr>
                        <a:t>327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37.136177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127.071593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37.1358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127.07197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과속방지턱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819904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대원동</a:t>
                      </a:r>
                      <a:r>
                        <a:rPr lang="ko-KR" altLang="en-US" sz="800" u="none" strike="noStrike" dirty="0">
                          <a:effectLst/>
                        </a:rPr>
                        <a:t> 남부대로 </a:t>
                      </a:r>
                      <a:r>
                        <a:rPr lang="en-US" altLang="ko-KR" sz="800" u="none" strike="noStrike" dirty="0">
                          <a:effectLst/>
                        </a:rPr>
                        <a:t>327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37.136177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127.071593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37.1358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127.07197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가스헨스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7573998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대원동 </a:t>
                      </a:r>
                      <a:r>
                        <a:rPr lang="en-US" altLang="ko-KR" sz="800" u="none" strike="noStrike">
                          <a:effectLst/>
                        </a:rPr>
                        <a:t>790-4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37.143397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127.073804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37.14328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127.07352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주정차단속카메라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439201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경기도 오산시 세마동 </a:t>
                      </a:r>
                      <a:r>
                        <a:rPr lang="en-US" altLang="ko-KR" sz="800" u="none" strike="noStrike">
                          <a:effectLst/>
                        </a:rPr>
                        <a:t>257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37.185649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127.043148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37.1857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127.04289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 err="1">
                          <a:effectLst/>
                        </a:rPr>
                        <a:t>cctv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6324735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오산시 대원동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37.145199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127.073794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37.14511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127.07358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 err="1">
                          <a:effectLst/>
                        </a:rPr>
                        <a:t>cctv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746866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오산시 대원동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37.145199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127.073794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37.14505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127.07343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과속방지턱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70527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오산시 대원동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37.145199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127.073794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37.14516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127.07358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주정차단속카메라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6798205"/>
                  </a:ext>
                </a:extLst>
              </a:tr>
              <a:tr h="181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20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경기도 오산시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남촌동</a:t>
                      </a:r>
                      <a:r>
                        <a:rPr lang="ko-KR" altLang="en-US" sz="800" u="none" strike="noStrike" dirty="0">
                          <a:effectLst/>
                        </a:rPr>
                        <a:t> </a:t>
                      </a:r>
                      <a:r>
                        <a:rPr lang="en-US" altLang="ko-KR" sz="800" u="none" strike="noStrike" dirty="0">
                          <a:effectLst/>
                        </a:rPr>
                        <a:t>283-1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37.160453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127.054562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37.1604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127.05429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주정차단속카메라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76" marR="4676" marT="4676" marB="224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80015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1C1EEB1-7E20-43BB-9EE9-480886CA3E38}"/>
              </a:ext>
            </a:extLst>
          </p:cNvPr>
          <p:cNvSpPr txBox="1"/>
          <p:nvPr/>
        </p:nvSpPr>
        <p:spPr>
          <a:xfrm>
            <a:off x="1833832" y="977738"/>
            <a:ext cx="16368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/>
              <a:t>&lt; </a:t>
            </a:r>
            <a:r>
              <a:rPr lang="ko-KR" altLang="en-US" sz="1400" b="1" dirty="0"/>
              <a:t>해결과제 </a:t>
            </a:r>
            <a:r>
              <a:rPr lang="en-US" altLang="ko-KR" sz="1400" b="1" dirty="0"/>
              <a:t>1 &gt;</a:t>
            </a:r>
            <a:endParaRPr lang="ko-KR" altLang="en-US" sz="1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10CF19-8E04-4EAB-A94B-81F046A559E6}"/>
              </a:ext>
            </a:extLst>
          </p:cNvPr>
          <p:cNvSpPr txBox="1"/>
          <p:nvPr/>
        </p:nvSpPr>
        <p:spPr>
          <a:xfrm>
            <a:off x="7743166" y="338195"/>
            <a:ext cx="16368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/>
              <a:t>&lt; </a:t>
            </a:r>
            <a:r>
              <a:rPr lang="ko-KR" altLang="en-US" sz="1400" b="1" dirty="0"/>
              <a:t>해결과제 </a:t>
            </a:r>
            <a:r>
              <a:rPr lang="en-US" altLang="ko-KR" sz="1400" b="1" dirty="0"/>
              <a:t>2 &gt;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8484832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C994E5-E324-402D-B95E-19A4591CC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기대효과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1EAB12-2064-4233-8739-525F27ECA8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04. </a:t>
            </a:r>
            <a:r>
              <a:rPr lang="ko-KR" altLang="en-US" dirty="0"/>
              <a:t>결론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C94D8C32-B811-47AD-8D92-B987A3FF1B14}"/>
              </a:ext>
            </a:extLst>
          </p:cNvPr>
          <p:cNvGrpSpPr/>
          <p:nvPr/>
        </p:nvGrpSpPr>
        <p:grpSpPr>
          <a:xfrm>
            <a:off x="6432904" y="1881449"/>
            <a:ext cx="5911590" cy="3812554"/>
            <a:chOff x="5265069" y="1693136"/>
            <a:chExt cx="6758646" cy="4262894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41AAB2EF-432D-4DC9-B0AD-972858B078D3}"/>
                </a:ext>
              </a:extLst>
            </p:cNvPr>
            <p:cNvGrpSpPr/>
            <p:nvPr/>
          </p:nvGrpSpPr>
          <p:grpSpPr>
            <a:xfrm>
              <a:off x="5265069" y="3253795"/>
              <a:ext cx="6396153" cy="1122980"/>
              <a:chOff x="5265069" y="3253795"/>
              <a:chExt cx="6396153" cy="1122980"/>
            </a:xfrm>
          </p:grpSpPr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14E9A0F9-5299-489D-973A-4FA07C744EAE}"/>
                  </a:ext>
                </a:extLst>
              </p:cNvPr>
              <p:cNvGrpSpPr/>
              <p:nvPr/>
            </p:nvGrpSpPr>
            <p:grpSpPr>
              <a:xfrm>
                <a:off x="5265069" y="3253795"/>
                <a:ext cx="6320644" cy="1122980"/>
                <a:chOff x="606285" y="1517269"/>
                <a:chExt cx="10979428" cy="894854"/>
              </a:xfrm>
              <a:solidFill>
                <a:schemeClr val="bg1"/>
              </a:solidFill>
            </p:grpSpPr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B28E818C-868A-48E2-AE2A-DECA1CDB6A90}"/>
                    </a:ext>
                  </a:extLst>
                </p:cNvPr>
                <p:cNvSpPr/>
                <p:nvPr/>
              </p:nvSpPr>
              <p:spPr>
                <a:xfrm>
                  <a:off x="606287" y="1517269"/>
                  <a:ext cx="10979426" cy="880036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altLang="ko-KR" sz="13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DDA5B387-7863-4B91-B46A-6C0D87115F78}"/>
                    </a:ext>
                  </a:extLst>
                </p:cNvPr>
                <p:cNvSpPr/>
                <p:nvPr/>
              </p:nvSpPr>
              <p:spPr>
                <a:xfrm>
                  <a:off x="606285" y="1532087"/>
                  <a:ext cx="1964780" cy="880036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01C45A4-38BB-4EEC-B95F-8A0EFDAE0795}"/>
                  </a:ext>
                </a:extLst>
              </p:cNvPr>
              <p:cNvSpPr txBox="1"/>
              <p:nvPr/>
            </p:nvSpPr>
            <p:spPr>
              <a:xfrm>
                <a:off x="6396155" y="3533905"/>
                <a:ext cx="5265067" cy="8242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/>
                  <a:t>오산시의 어린이 교통사고 관련 정책 개정 시</a:t>
                </a:r>
                <a:r>
                  <a:rPr lang="en-US" altLang="ko-KR" sz="1400" dirty="0"/>
                  <a:t> </a:t>
                </a:r>
                <a:r>
                  <a:rPr lang="ko-KR" altLang="en-US" sz="1400" dirty="0"/>
                  <a:t> </a:t>
                </a:r>
                <a:endParaRPr lang="en-US" altLang="ko-KR" sz="1400" dirty="0"/>
              </a:p>
              <a:p>
                <a:r>
                  <a:rPr lang="ko-KR" altLang="en-US" sz="1400" dirty="0"/>
                  <a:t>활용 지표로 사용될 수 있음</a:t>
                </a:r>
              </a:p>
            </p:txBody>
          </p:sp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9205668D-FFBF-48B3-B91E-71BE7886DC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09003" y="3499347"/>
                <a:ext cx="715374" cy="715375"/>
              </a:xfrm>
              <a:prstGeom prst="rect">
                <a:avLst/>
              </a:prstGeom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3CE9F61-AD8E-4494-A006-E07577634C7B}"/>
                </a:ext>
              </a:extLst>
            </p:cNvPr>
            <p:cNvGrpSpPr/>
            <p:nvPr/>
          </p:nvGrpSpPr>
          <p:grpSpPr>
            <a:xfrm>
              <a:off x="5265069" y="1693136"/>
              <a:ext cx="6758646" cy="1122980"/>
              <a:chOff x="824948" y="4079901"/>
              <a:chExt cx="6758646" cy="1122980"/>
            </a:xfrm>
          </p:grpSpPr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D73FE28E-954C-41D6-AF14-E34506E8DC49}"/>
                  </a:ext>
                </a:extLst>
              </p:cNvPr>
              <p:cNvGrpSpPr/>
              <p:nvPr/>
            </p:nvGrpSpPr>
            <p:grpSpPr>
              <a:xfrm>
                <a:off x="824948" y="4079901"/>
                <a:ext cx="6320644" cy="1122980"/>
                <a:chOff x="606285" y="1517269"/>
                <a:chExt cx="10979428" cy="894854"/>
              </a:xfrm>
              <a:solidFill>
                <a:schemeClr val="bg1"/>
              </a:solidFill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F9D347D3-9BBE-412F-8924-CF3057FA1CE5}"/>
                    </a:ext>
                  </a:extLst>
                </p:cNvPr>
                <p:cNvSpPr/>
                <p:nvPr/>
              </p:nvSpPr>
              <p:spPr>
                <a:xfrm>
                  <a:off x="606287" y="1517269"/>
                  <a:ext cx="10979426" cy="880036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altLang="ko-KR" sz="13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FC90C595-9F71-4954-9E19-D133356F51C7}"/>
                    </a:ext>
                  </a:extLst>
                </p:cNvPr>
                <p:cNvSpPr/>
                <p:nvPr/>
              </p:nvSpPr>
              <p:spPr>
                <a:xfrm>
                  <a:off x="606285" y="1532087"/>
                  <a:ext cx="1964780" cy="880036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B5F950E-BA98-48CE-8059-9834E2EDA6D4}"/>
                  </a:ext>
                </a:extLst>
              </p:cNvPr>
              <p:cNvSpPr txBox="1"/>
              <p:nvPr/>
            </p:nvSpPr>
            <p:spPr>
              <a:xfrm>
                <a:off x="1956034" y="4334193"/>
                <a:ext cx="5627560" cy="8242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/>
                  <a:t>데이터를 기반으로 한 </a:t>
                </a:r>
                <a:r>
                  <a:rPr lang="en-US" altLang="ko-KR" sz="1400" dirty="0"/>
                  <a:t>AI</a:t>
                </a:r>
                <a:r>
                  <a:rPr lang="ko-KR" altLang="en-US" sz="1400" dirty="0"/>
                  <a:t> 학습 통해 나온 결과로 </a:t>
                </a:r>
                <a:endParaRPr lang="en-US" altLang="ko-KR" sz="1400" dirty="0"/>
              </a:p>
              <a:p>
                <a:r>
                  <a:rPr lang="ko-KR" altLang="en-US" sz="1400" dirty="0"/>
                  <a:t>설득력 있는 사고 예측 지점을 선정할 수 있음</a:t>
                </a: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CDACC8D1-A62F-4AF6-B348-A7C880DABE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8909" y="4312969"/>
                <a:ext cx="717995" cy="717994"/>
              </a:xfrm>
              <a:prstGeom prst="rect">
                <a:avLst/>
              </a:prstGeom>
            </p:spPr>
          </p:pic>
        </p:grp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F9851231-F560-481B-9190-9FC948C5ACC3}"/>
                </a:ext>
              </a:extLst>
            </p:cNvPr>
            <p:cNvGrpSpPr/>
            <p:nvPr/>
          </p:nvGrpSpPr>
          <p:grpSpPr>
            <a:xfrm>
              <a:off x="5265069" y="4833050"/>
              <a:ext cx="6396153" cy="1122980"/>
              <a:chOff x="5265069" y="3253795"/>
              <a:chExt cx="6396153" cy="1122980"/>
            </a:xfrm>
          </p:grpSpPr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B92AAF2F-0F33-40A8-A842-D7DD7DFBA18C}"/>
                  </a:ext>
                </a:extLst>
              </p:cNvPr>
              <p:cNvGrpSpPr/>
              <p:nvPr/>
            </p:nvGrpSpPr>
            <p:grpSpPr>
              <a:xfrm>
                <a:off x="5265069" y="3253795"/>
                <a:ext cx="6320644" cy="1122980"/>
                <a:chOff x="606285" y="1517269"/>
                <a:chExt cx="10979428" cy="894854"/>
              </a:xfrm>
              <a:solidFill>
                <a:schemeClr val="bg1"/>
              </a:solidFill>
            </p:grpSpPr>
            <p:sp>
              <p:nvSpPr>
                <p:cNvPr id="50" name="직사각형 49">
                  <a:extLst>
                    <a:ext uri="{FF2B5EF4-FFF2-40B4-BE49-F238E27FC236}">
                      <a16:creationId xmlns:a16="http://schemas.microsoft.com/office/drawing/2014/main" id="{DB8ED24A-7F8C-409A-9E97-184438D1552F}"/>
                    </a:ext>
                  </a:extLst>
                </p:cNvPr>
                <p:cNvSpPr/>
                <p:nvPr/>
              </p:nvSpPr>
              <p:spPr>
                <a:xfrm>
                  <a:off x="606287" y="1517269"/>
                  <a:ext cx="10979426" cy="880036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altLang="ko-KR" sz="13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직사각형 50">
                  <a:extLst>
                    <a:ext uri="{FF2B5EF4-FFF2-40B4-BE49-F238E27FC236}">
                      <a16:creationId xmlns:a16="http://schemas.microsoft.com/office/drawing/2014/main" id="{61E480EF-4BD3-4FE7-91F3-42A1930A1E6F}"/>
                    </a:ext>
                  </a:extLst>
                </p:cNvPr>
                <p:cNvSpPr/>
                <p:nvPr/>
              </p:nvSpPr>
              <p:spPr>
                <a:xfrm>
                  <a:off x="606285" y="1532087"/>
                  <a:ext cx="1964780" cy="880036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D1F7577-2F8D-41C8-9860-41EC4CEF0DE7}"/>
                  </a:ext>
                </a:extLst>
              </p:cNvPr>
              <p:cNvSpPr txBox="1"/>
              <p:nvPr/>
            </p:nvSpPr>
            <p:spPr>
              <a:xfrm>
                <a:off x="6396155" y="3514369"/>
                <a:ext cx="5265067" cy="8242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/>
                  <a:t>현재 트렌드인 </a:t>
                </a:r>
                <a:r>
                  <a:rPr lang="en-US" altLang="ko-KR" sz="1400" dirty="0"/>
                  <a:t>4</a:t>
                </a:r>
                <a:r>
                  <a:rPr lang="ko-KR" altLang="en-US" sz="1400" dirty="0"/>
                  <a:t>차 산업을 활용한 프로젝트로</a:t>
                </a:r>
                <a:r>
                  <a:rPr lang="en-US" altLang="ko-KR" sz="1400" dirty="0"/>
                  <a:t>, </a:t>
                </a:r>
              </a:p>
              <a:p>
                <a:r>
                  <a:rPr lang="ko-KR" altLang="en-US" sz="1400" dirty="0"/>
                  <a:t>어린이 교통사고에 대한 많은 관심을 이끌어낼 수 있음</a:t>
                </a:r>
                <a:endParaRPr lang="en-US" altLang="ko-KR" sz="1400" dirty="0"/>
              </a:p>
            </p:txBody>
          </p:sp>
        </p:grp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F9B210D-52D6-4EEE-9E3E-B584F1690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1708" y="4972334"/>
              <a:ext cx="824274" cy="824274"/>
            </a:xfrm>
            <a:prstGeom prst="rect">
              <a:avLst/>
            </a:prstGeom>
          </p:spPr>
        </p:pic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109EB392-A222-41CC-9035-8B8FB55A3ADD}"/>
              </a:ext>
            </a:extLst>
          </p:cNvPr>
          <p:cNvGrpSpPr/>
          <p:nvPr/>
        </p:nvGrpSpPr>
        <p:grpSpPr>
          <a:xfrm>
            <a:off x="118606" y="1748481"/>
            <a:ext cx="5804021" cy="4045225"/>
            <a:chOff x="108667" y="1693136"/>
            <a:chExt cx="5580192" cy="3538426"/>
          </a:xfrm>
        </p:grpSpPr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6F988A2C-A4B9-4A15-86B1-843F3BA60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8667" y="1693136"/>
              <a:ext cx="4378972" cy="1230455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55EE020C-F60A-492C-9A3A-6572DE780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3830" y="2197904"/>
              <a:ext cx="4742662" cy="1295676"/>
            </a:xfrm>
            <a:prstGeom prst="rect">
              <a:avLst/>
            </a:prstGeom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A3DDF90A-83E9-4A52-ABAB-233B166C1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67931" y="2743757"/>
              <a:ext cx="4782132" cy="1295676"/>
            </a:xfrm>
            <a:prstGeom prst="rect">
              <a:avLst/>
            </a:prstGeom>
          </p:spPr>
        </p:pic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88B68EF2-8648-49A8-9219-7D66F4E39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8506" y="3420934"/>
              <a:ext cx="4845978" cy="1206509"/>
            </a:xfrm>
            <a:prstGeom prst="rect">
              <a:avLst/>
            </a:prstGeom>
          </p:spPr>
        </p:pic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id="{3172384A-CE90-4ED9-B131-E8927AB023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99920" y="4025053"/>
              <a:ext cx="4988939" cy="1206509"/>
            </a:xfrm>
            <a:prstGeom prst="rect">
              <a:avLst/>
            </a:prstGeom>
          </p:spPr>
        </p:pic>
      </p:grp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829605A5-9A4F-4014-83E8-4C7B2AC7B9BC}"/>
              </a:ext>
            </a:extLst>
          </p:cNvPr>
          <p:cNvSpPr/>
          <p:nvPr/>
        </p:nvSpPr>
        <p:spPr>
          <a:xfrm>
            <a:off x="5785941" y="3476858"/>
            <a:ext cx="510781" cy="394808"/>
          </a:xfrm>
          <a:prstGeom prst="rightArrow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50561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B4E753-C2AB-4372-92ED-F8D22F4CD423}"/>
              </a:ext>
            </a:extLst>
          </p:cNvPr>
          <p:cNvSpPr txBox="1"/>
          <p:nvPr/>
        </p:nvSpPr>
        <p:spPr>
          <a:xfrm>
            <a:off x="3413090" y="2921168"/>
            <a:ext cx="53658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966781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F6F0A2-C4BE-4FCB-A6DC-61D372054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어린이 교통사고 현황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7C16E5-C179-4943-A425-41D96C51C2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b="1" dirty="0"/>
              <a:t>01. </a:t>
            </a:r>
            <a:r>
              <a:rPr lang="ko-KR" altLang="en-US" b="1" dirty="0"/>
              <a:t>프로젝트 소개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F9F5F34-D341-4D9D-98F2-18889A40F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42" y="1973807"/>
            <a:ext cx="2786684" cy="2802673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CB2218D-225B-411A-90C6-90C394DA7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4656" y="1973807"/>
            <a:ext cx="2786684" cy="2802673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CC2EBB-3D44-4D15-9170-B6E670B9802B}"/>
              </a:ext>
            </a:extLst>
          </p:cNvPr>
          <p:cNvGrpSpPr/>
          <p:nvPr/>
        </p:nvGrpSpPr>
        <p:grpSpPr>
          <a:xfrm>
            <a:off x="7292170" y="1973807"/>
            <a:ext cx="4402688" cy="2802673"/>
            <a:chOff x="5174126" y="2885282"/>
            <a:chExt cx="5378654" cy="237251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24E5C9C-C9D4-4FE1-8BE3-76C6991CF1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00432" y="2885282"/>
              <a:ext cx="2552348" cy="2372518"/>
            </a:xfrm>
            <a:prstGeom prst="rect">
              <a:avLst/>
            </a:prstGeom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D3EC83A-5306-43EB-BD97-B685C75A1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74126" y="2885282"/>
              <a:ext cx="2443222" cy="2372518"/>
            </a:xfrm>
            <a:prstGeom prst="rect">
              <a:avLst/>
            </a:prstGeom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F55B4EB-BF3A-4011-AF26-6D5C2598F828}"/>
              </a:ext>
            </a:extLst>
          </p:cNvPr>
          <p:cNvSpPr txBox="1"/>
          <p:nvPr/>
        </p:nvSpPr>
        <p:spPr>
          <a:xfrm>
            <a:off x="9436584" y="4826362"/>
            <a:ext cx="24273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※</a:t>
            </a:r>
            <a:r>
              <a:rPr lang="ko-KR" altLang="en-US" sz="1100" dirty="0"/>
              <a:t>출처</a:t>
            </a:r>
            <a:r>
              <a:rPr lang="en-US" altLang="ko-KR" sz="1100" dirty="0"/>
              <a:t>: TAAS </a:t>
            </a:r>
            <a:r>
              <a:rPr lang="ko-KR" altLang="en-US" sz="1100" dirty="0"/>
              <a:t>교통사고분석시스템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79EEE15-A126-4054-BF1B-35AFDC0A8EC0}"/>
              </a:ext>
            </a:extLst>
          </p:cNvPr>
          <p:cNvSpPr/>
          <p:nvPr/>
        </p:nvSpPr>
        <p:spPr>
          <a:xfrm>
            <a:off x="626351" y="1416150"/>
            <a:ext cx="2554170" cy="376970"/>
          </a:xfrm>
          <a:prstGeom prst="roundRect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스쿨존</a:t>
            </a:r>
            <a:r>
              <a:rPr lang="ko-KR" altLang="en-US" sz="1400" b="1" dirty="0"/>
              <a:t> 내 어린이 교통사고 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7AC6BD9-32C3-48EE-B6C4-51EAB461680F}"/>
              </a:ext>
            </a:extLst>
          </p:cNvPr>
          <p:cNvSpPr/>
          <p:nvPr/>
        </p:nvSpPr>
        <p:spPr>
          <a:xfrm>
            <a:off x="4010913" y="1416150"/>
            <a:ext cx="2554170" cy="376970"/>
          </a:xfrm>
          <a:prstGeom prst="roundRect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어린이 교통사고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B357ED3F-8A8D-4EAC-BF77-4B184A2B8389}"/>
              </a:ext>
            </a:extLst>
          </p:cNvPr>
          <p:cNvSpPr/>
          <p:nvPr/>
        </p:nvSpPr>
        <p:spPr>
          <a:xfrm>
            <a:off x="8292117" y="1416150"/>
            <a:ext cx="2554170" cy="376970"/>
          </a:xfrm>
          <a:prstGeom prst="roundRect">
            <a:avLst/>
          </a:prstGeom>
          <a:solidFill>
            <a:srgbClr val="756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보행자 어린이 교통사고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0CBBFCE-0E60-4017-BF7E-328E81B7493D}"/>
              </a:ext>
            </a:extLst>
          </p:cNvPr>
          <p:cNvSpPr/>
          <p:nvPr/>
        </p:nvSpPr>
        <p:spPr>
          <a:xfrm>
            <a:off x="565596" y="5960617"/>
            <a:ext cx="11060807" cy="6765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ko-KR" altLang="en-US" dirty="0">
                <a:solidFill>
                  <a:schemeClr val="tx1"/>
                </a:solidFill>
              </a:rPr>
              <a:t>어린이 교통사고가 꾸준히 증가하는 것은 확인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그에 따른 해결방안 모색의 필요성을 인식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A0ECD7-CB5D-44DF-89D5-9C81AFBF00E3}"/>
              </a:ext>
            </a:extLst>
          </p:cNvPr>
          <p:cNvSpPr txBox="1"/>
          <p:nvPr/>
        </p:nvSpPr>
        <p:spPr>
          <a:xfrm>
            <a:off x="565596" y="5240512"/>
            <a:ext cx="10714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2018</a:t>
            </a:r>
            <a:r>
              <a:rPr lang="ko-KR" altLang="en-US" sz="1600" dirty="0"/>
              <a:t>년 대비 </a:t>
            </a:r>
            <a:r>
              <a:rPr lang="en-US" altLang="ko-KR" sz="1600" dirty="0"/>
              <a:t>2019</a:t>
            </a:r>
            <a:r>
              <a:rPr lang="ko-KR" altLang="en-US" sz="1600" dirty="0"/>
              <a:t>년 어린이 교통사고가 스쿨 존 내외에서 모두 증가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어린이 보행자 교통사고</a:t>
            </a:r>
            <a:r>
              <a:rPr lang="en-US" altLang="ko-KR" sz="1600" dirty="0"/>
              <a:t> </a:t>
            </a:r>
            <a:r>
              <a:rPr lang="ko-KR" altLang="en-US" sz="1600" dirty="0"/>
              <a:t>역시 줄어드는 추세를 보이다가 </a:t>
            </a:r>
            <a:r>
              <a:rPr lang="en-US" altLang="ko-KR" sz="1600" dirty="0"/>
              <a:t>2019</a:t>
            </a:r>
            <a:r>
              <a:rPr lang="ko-KR" altLang="en-US" sz="1600" dirty="0"/>
              <a:t>년도에 다시 증가하는 양상</a:t>
            </a:r>
          </a:p>
        </p:txBody>
      </p:sp>
    </p:spTree>
    <p:extLst>
      <p:ext uri="{BB962C8B-B14F-4D97-AF65-F5344CB8AC3E}">
        <p14:creationId xmlns:p14="http://schemas.microsoft.com/office/powerpoint/2010/main" val="3138539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F6F0A2-C4BE-4FCB-A6DC-61D372054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안전시설물 설치 효과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7C16E5-C179-4943-A425-41D96C51C2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b="1" dirty="0"/>
              <a:t>01. </a:t>
            </a:r>
            <a:r>
              <a:rPr lang="ko-KR" altLang="en-US" b="1" dirty="0"/>
              <a:t>프로젝트 소개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6C6605-A8D8-4F1A-9D0B-432F49840097}"/>
              </a:ext>
            </a:extLst>
          </p:cNvPr>
          <p:cNvSpPr/>
          <p:nvPr/>
        </p:nvSpPr>
        <p:spPr>
          <a:xfrm>
            <a:off x="294052" y="1700177"/>
            <a:ext cx="8483627" cy="807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/>
              <a:t>※</a:t>
            </a:r>
            <a:r>
              <a:rPr lang="ko-KR" altLang="en-US" sz="1100" dirty="0"/>
              <a:t>교통사고 사망자 절반 줄이기 프로젝트</a:t>
            </a:r>
            <a:r>
              <a:rPr lang="en-US" altLang="ko-KR" sz="1100" dirty="0"/>
              <a:t>:</a:t>
            </a:r>
            <a:r>
              <a:rPr lang="ko-KR" altLang="en-US" sz="1100" dirty="0"/>
              <a:t>행정안전부의 국민생명 지키기 </a:t>
            </a:r>
            <a:r>
              <a:rPr lang="en-US" altLang="ko-KR" sz="1100" dirty="0"/>
              <a:t>3</a:t>
            </a:r>
            <a:r>
              <a:rPr lang="ko-KR" altLang="en-US" sz="1100" dirty="0"/>
              <a:t>대 프로젝트의 일환</a:t>
            </a:r>
          </a:p>
          <a:p>
            <a:br>
              <a:rPr lang="ko-KR" altLang="en-US" dirty="0"/>
            </a:br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183BBF-E13B-4A12-834C-C952C535CE68}"/>
              </a:ext>
            </a:extLst>
          </p:cNvPr>
          <p:cNvGrpSpPr/>
          <p:nvPr/>
        </p:nvGrpSpPr>
        <p:grpSpPr>
          <a:xfrm>
            <a:off x="6085486" y="2028420"/>
            <a:ext cx="5470645" cy="3063221"/>
            <a:chOff x="6101817" y="1164970"/>
            <a:chExt cx="5470645" cy="3220275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D8326235-001D-49C1-87FF-D218063C68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1817" y="1749285"/>
              <a:ext cx="5470645" cy="263596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0A077769-1227-427A-B8B6-46A15586B462}"/>
                </a:ext>
              </a:extLst>
            </p:cNvPr>
            <p:cNvSpPr/>
            <p:nvPr/>
          </p:nvSpPr>
          <p:spPr>
            <a:xfrm>
              <a:off x="7424012" y="1164970"/>
              <a:ext cx="2882350" cy="462346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프로젝트 시행 예산 및 규모</a:t>
              </a: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FC15917-3FD6-4EE3-A33E-0B16A62F2359}"/>
              </a:ext>
            </a:extLst>
          </p:cNvPr>
          <p:cNvSpPr/>
          <p:nvPr/>
        </p:nvSpPr>
        <p:spPr>
          <a:xfrm>
            <a:off x="525757" y="5384931"/>
            <a:ext cx="1134470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프로젝트를 시행한 후</a:t>
            </a:r>
            <a:r>
              <a:rPr lang="en-US" altLang="ko-KR" sz="1600" dirty="0">
                <a:solidFill>
                  <a:srgbClr val="000000"/>
                </a:solidFill>
                <a:latin typeface="Arial" panose="020B0604020202020204" pitchFamily="34" charset="0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보호구역인 어린이집</a:t>
            </a:r>
            <a:r>
              <a:rPr lang="en-US" altLang="ko-KR" sz="16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유치원 주변에 방호 울타리</a:t>
            </a:r>
            <a:r>
              <a:rPr lang="en-US" altLang="ko-KR" sz="16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과속방지턱 등 교통안전시설을 확충</a:t>
            </a:r>
            <a:r>
              <a:rPr lang="en-US" altLang="ko-KR" sz="1600" dirty="0">
                <a:solidFill>
                  <a:srgbClr val="000000"/>
                </a:solidFill>
                <a:latin typeface="Arial" panose="020B0604020202020204" pitchFamily="34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시설물 설치 후</a:t>
            </a:r>
            <a:r>
              <a:rPr lang="en-US" altLang="ko-KR" sz="16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교통사고의 빈도 수가 줄어드는 효과를 보였고</a:t>
            </a:r>
            <a:r>
              <a:rPr lang="en-US" altLang="ko-KR" sz="16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그에 따라 프로젝트의 예산과 규모 역시 커지는 추세</a:t>
            </a:r>
            <a:endParaRPr lang="ko-KR" altLang="en-US" sz="1600" dirty="0"/>
          </a:p>
          <a:p>
            <a:br>
              <a:rPr lang="ko-KR" altLang="en-US" sz="1600" dirty="0"/>
            </a:br>
            <a:endParaRPr lang="ko-KR" altLang="en-US" sz="16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339BA74-7D8C-4FC0-AE86-A5BA06505ACE}"/>
              </a:ext>
            </a:extLst>
          </p:cNvPr>
          <p:cNvSpPr/>
          <p:nvPr/>
        </p:nvSpPr>
        <p:spPr>
          <a:xfrm>
            <a:off x="10290031" y="5091641"/>
            <a:ext cx="1385222" cy="538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/>
              <a:t>※</a:t>
            </a:r>
            <a:r>
              <a:rPr lang="ko-KR" altLang="en-US" sz="1100" dirty="0"/>
              <a:t>출처</a:t>
            </a:r>
            <a:r>
              <a:rPr lang="en-US" altLang="ko-KR" sz="1100" dirty="0"/>
              <a:t>: </a:t>
            </a:r>
            <a:r>
              <a:rPr lang="ko-KR" altLang="en-US" sz="1100" dirty="0"/>
              <a:t>행정안전부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E1FA947-1B4C-41D4-90AE-2399263210EE}"/>
              </a:ext>
            </a:extLst>
          </p:cNvPr>
          <p:cNvSpPr/>
          <p:nvPr/>
        </p:nvSpPr>
        <p:spPr>
          <a:xfrm>
            <a:off x="614446" y="5994307"/>
            <a:ext cx="11060807" cy="6765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ko-KR" altLang="en-US" dirty="0">
                <a:solidFill>
                  <a:schemeClr val="tx1"/>
                </a:solidFill>
              </a:rPr>
              <a:t>시설물 설치 여부에 따른 교통사고 감소 효과를 확인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시설물 설치 확충에 대한 필요성 인식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F25D86B-FCCC-42A2-BD35-1B3DADA6F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601" y="2028420"/>
            <a:ext cx="5295900" cy="3063221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8B7DC014-CC0A-43AE-8373-4E626891F1D5}"/>
              </a:ext>
            </a:extLst>
          </p:cNvPr>
          <p:cNvGrpSpPr/>
          <p:nvPr/>
        </p:nvGrpSpPr>
        <p:grpSpPr>
          <a:xfrm>
            <a:off x="0" y="1056868"/>
            <a:ext cx="3784019" cy="496664"/>
            <a:chOff x="-5219" y="1075643"/>
            <a:chExt cx="3310394" cy="49666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DD56FEA-0798-4054-A9EA-1D913EB52CD7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56836588-66F2-433D-B0B1-5816D1FB4FB2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5519E760-CCF0-4E6F-A8C8-CD2A6B32466F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BBFDC3-0A86-495F-BF28-771AA35D9BC2}"/>
              </a:ext>
            </a:extLst>
          </p:cNvPr>
          <p:cNvSpPr/>
          <p:nvPr/>
        </p:nvSpPr>
        <p:spPr>
          <a:xfrm>
            <a:off x="314738" y="927475"/>
            <a:ext cx="3371638" cy="545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50000"/>
              </a:lnSpc>
            </a:pP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교통사고 사망자 절반 줄이기 프로젝트</a:t>
            </a:r>
          </a:p>
        </p:txBody>
      </p:sp>
    </p:spTree>
    <p:extLst>
      <p:ext uri="{BB962C8B-B14F-4D97-AF65-F5344CB8AC3E}">
        <p14:creationId xmlns:p14="http://schemas.microsoft.com/office/powerpoint/2010/main" val="3038561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어린이교통사고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8DBF791-5E53-42A5-863A-8A48D62AF708}"/>
              </a:ext>
            </a:extLst>
          </p:cNvPr>
          <p:cNvGrpSpPr/>
          <p:nvPr/>
        </p:nvGrpSpPr>
        <p:grpSpPr>
          <a:xfrm>
            <a:off x="6525645" y="2467387"/>
            <a:ext cx="2392831" cy="361530"/>
            <a:chOff x="6510128" y="1519779"/>
            <a:chExt cx="2392831" cy="36153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77763205-218C-4FAB-A999-7281D65A45D6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A30395D-BC1D-4E82-A075-87261EFAF072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데이터 </a:t>
              </a:r>
              <a:endParaRPr lang="en-US" altLang="ko-KR" sz="1400" b="1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6954B6F-FB06-4A90-9FAB-B1A8911F9474}"/>
              </a:ext>
            </a:extLst>
          </p:cNvPr>
          <p:cNvGrpSpPr/>
          <p:nvPr/>
        </p:nvGrpSpPr>
        <p:grpSpPr>
          <a:xfrm>
            <a:off x="6525645" y="3793097"/>
            <a:ext cx="2392831" cy="361530"/>
            <a:chOff x="6510128" y="1519779"/>
            <a:chExt cx="2392831" cy="361530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30D4AA2-2C01-4F3C-B7A9-5B71E7DDA169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3</a:t>
              </a:r>
              <a:endParaRPr lang="ko-KR" altLang="en-US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932FE9-82FE-474D-8FC3-2E7C18101181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5B069FF-26C0-4417-8C47-A38378BE1DA5}"/>
              </a:ext>
            </a:extLst>
          </p:cNvPr>
          <p:cNvSpPr txBox="1"/>
          <p:nvPr/>
        </p:nvSpPr>
        <p:spPr>
          <a:xfrm>
            <a:off x="6706410" y="2909859"/>
            <a:ext cx="523792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300" u="none" strike="noStrike" dirty="0">
                <a:effectLst/>
              </a:rPr>
              <a:t>2.</a:t>
            </a:r>
            <a:r>
              <a:rPr lang="ko-KR" altLang="en-US" sz="1300" u="none" strike="noStrike" dirty="0">
                <a:effectLst/>
              </a:rPr>
              <a:t>오산시</a:t>
            </a:r>
            <a:r>
              <a:rPr lang="en-US" altLang="ko-KR" sz="1300" u="none" strike="noStrike" dirty="0">
                <a:effectLst/>
              </a:rPr>
              <a:t>_</a:t>
            </a:r>
            <a:r>
              <a:rPr lang="ko-KR" altLang="en-US" sz="1300" u="none" strike="noStrike" dirty="0">
                <a:effectLst/>
              </a:rPr>
              <a:t>어린이교통사고</a:t>
            </a:r>
            <a:r>
              <a:rPr lang="en-US" altLang="ko-KR" sz="1300" u="none" strike="noStrike" dirty="0">
                <a:effectLst/>
              </a:rPr>
              <a:t>_</a:t>
            </a:r>
            <a:r>
              <a:rPr lang="ko-KR" altLang="en-US" sz="1300" u="none" strike="noStrike" dirty="0">
                <a:effectLst/>
              </a:rPr>
              <a:t>격자</a:t>
            </a:r>
            <a:r>
              <a:rPr lang="en-US" altLang="ko-KR" sz="1300" u="none" strike="noStrike" dirty="0">
                <a:effectLst/>
              </a:rPr>
              <a:t>.</a:t>
            </a:r>
            <a:r>
              <a:rPr lang="en-US" altLang="ko-KR" sz="1300" u="none" strike="noStrike" dirty="0" err="1">
                <a:effectLst/>
              </a:rPr>
              <a:t>geojson</a:t>
            </a:r>
            <a:endParaRPr lang="ko-KR" altLang="en-US" sz="1300" b="0" i="0" dirty="0">
              <a:effectLst/>
              <a:latin typeface="Helvetica Neue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6606DB-BE4B-4CD2-80E8-1D8FBA44E43E}"/>
              </a:ext>
            </a:extLst>
          </p:cNvPr>
          <p:cNvSpPr txBox="1"/>
          <p:nvPr/>
        </p:nvSpPr>
        <p:spPr>
          <a:xfrm>
            <a:off x="6726249" y="4209848"/>
            <a:ext cx="548126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일회성 어린이 교통사고 지역이 압도적으로 많음</a:t>
            </a:r>
            <a:endParaRPr lang="en-US" altLang="ko-KR" sz="1300" dirty="0"/>
          </a:p>
          <a:p>
            <a:endParaRPr lang="en-US" altLang="ko-KR" sz="1300" dirty="0"/>
          </a:p>
          <a:p>
            <a:r>
              <a:rPr lang="ko-KR" altLang="en-US" sz="1300" dirty="0"/>
              <a:t>어린이 교통사고가 </a:t>
            </a:r>
            <a:r>
              <a:rPr lang="en-US" altLang="ko-KR" sz="1300" dirty="0"/>
              <a:t>3</a:t>
            </a:r>
            <a:r>
              <a:rPr lang="ko-KR" altLang="en-US" sz="1300" dirty="0"/>
              <a:t>회 이상 발생한 지역이 존재</a:t>
            </a:r>
            <a:endParaRPr lang="en-US" altLang="ko-KR" sz="1300" dirty="0"/>
          </a:p>
          <a:p>
            <a:r>
              <a:rPr lang="en-US" altLang="ko-KR" sz="1300" dirty="0"/>
              <a:t> : </a:t>
            </a:r>
            <a:r>
              <a:rPr lang="ko-KR" altLang="en-US" sz="1300" dirty="0"/>
              <a:t>특정 교통사고 위험지역이 존재할 것으로 파악</a:t>
            </a:r>
            <a:endParaRPr lang="en-US" altLang="ko-KR" sz="13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68DC134-2078-412F-BFA1-2C7C20696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687" y="2049364"/>
            <a:ext cx="5864313" cy="3848996"/>
          </a:xfrm>
          <a:prstGeom prst="rect">
            <a:avLst/>
          </a:prstGeom>
          <a:solidFill>
            <a:srgbClr val="FFC000"/>
          </a:solidFill>
        </p:spPr>
      </p:pic>
    </p:spTree>
    <p:extLst>
      <p:ext uri="{BB962C8B-B14F-4D97-AF65-F5344CB8AC3E}">
        <p14:creationId xmlns:p14="http://schemas.microsoft.com/office/powerpoint/2010/main" val="422812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어린이교통사고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456AF3E-7F2D-452D-AF98-E733C27F0320}"/>
              </a:ext>
            </a:extLst>
          </p:cNvPr>
          <p:cNvSpPr txBox="1"/>
          <p:nvPr/>
        </p:nvSpPr>
        <p:spPr>
          <a:xfrm>
            <a:off x="6690893" y="3281365"/>
            <a:ext cx="523792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일회성 사고지역 </a:t>
            </a:r>
            <a:r>
              <a:rPr lang="en-US" altLang="ko-KR" sz="1300" dirty="0"/>
              <a:t>: </a:t>
            </a:r>
            <a:r>
              <a:rPr lang="ko-KR" altLang="en-US" sz="1300" dirty="0"/>
              <a:t>어린이 교통사고 </a:t>
            </a:r>
            <a:r>
              <a:rPr lang="en-US" altLang="ko-KR" sz="1300" dirty="0"/>
              <a:t>1,2</a:t>
            </a:r>
            <a:r>
              <a:rPr lang="ko-KR" altLang="en-US" sz="1300" dirty="0"/>
              <a:t>회 발생</a:t>
            </a:r>
            <a:endParaRPr lang="en-US" altLang="ko-KR" sz="1300" dirty="0"/>
          </a:p>
          <a:p>
            <a:r>
              <a:rPr lang="ko-KR" altLang="en-US" sz="1300" dirty="0"/>
              <a:t>사고위험지역 </a:t>
            </a:r>
            <a:r>
              <a:rPr lang="en-US" altLang="ko-KR" sz="1300" dirty="0"/>
              <a:t>:</a:t>
            </a:r>
            <a:r>
              <a:rPr lang="ko-KR" altLang="en-US" sz="1300" dirty="0"/>
              <a:t> 어린이 교통사고</a:t>
            </a:r>
            <a:r>
              <a:rPr lang="en-US" altLang="ko-KR" sz="1300" dirty="0"/>
              <a:t> 3, 4</a:t>
            </a:r>
            <a:r>
              <a:rPr lang="ko-KR" altLang="en-US" sz="1300" dirty="0"/>
              <a:t>회 발생</a:t>
            </a:r>
            <a:endParaRPr lang="en-US" altLang="ko-KR" sz="1300" dirty="0"/>
          </a:p>
          <a:p>
            <a:r>
              <a:rPr lang="ko-KR" altLang="en-US" sz="1300" dirty="0"/>
              <a:t>사고다발지역 </a:t>
            </a:r>
            <a:r>
              <a:rPr lang="en-US" altLang="ko-KR" sz="1300" dirty="0"/>
              <a:t>: </a:t>
            </a:r>
            <a:r>
              <a:rPr lang="ko-KR" altLang="en-US" sz="1300" dirty="0"/>
              <a:t>어린이 교통사고 </a:t>
            </a:r>
            <a:r>
              <a:rPr lang="en-US" altLang="ko-KR" sz="1300" dirty="0"/>
              <a:t>5</a:t>
            </a:r>
            <a:r>
              <a:rPr lang="ko-KR" altLang="en-US" sz="1300" dirty="0"/>
              <a:t>회 이상 발생</a:t>
            </a:r>
            <a:endParaRPr lang="en-US" altLang="ko-KR" sz="1300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8DBF791-5E53-42A5-863A-8A48D62AF708}"/>
              </a:ext>
            </a:extLst>
          </p:cNvPr>
          <p:cNvGrpSpPr/>
          <p:nvPr/>
        </p:nvGrpSpPr>
        <p:grpSpPr>
          <a:xfrm>
            <a:off x="6510128" y="1740639"/>
            <a:ext cx="2392831" cy="361530"/>
            <a:chOff x="6510128" y="1519779"/>
            <a:chExt cx="2392831" cy="36153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77763205-218C-4FAB-A999-7281D65A45D6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A30395D-BC1D-4E82-A075-87261EFAF072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데이터 </a:t>
              </a:r>
              <a:endParaRPr lang="en-US" altLang="ko-KR" sz="1400" b="1" dirty="0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8B6302F-A48C-4CA0-B005-006434700A14}"/>
              </a:ext>
            </a:extLst>
          </p:cNvPr>
          <p:cNvGrpSpPr/>
          <p:nvPr/>
        </p:nvGrpSpPr>
        <p:grpSpPr>
          <a:xfrm>
            <a:off x="6510128" y="2849332"/>
            <a:ext cx="2392831" cy="361530"/>
            <a:chOff x="6510128" y="1519779"/>
            <a:chExt cx="2392831" cy="361530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214A6824-0962-4999-AB69-D340F46571E9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BB693A-CFCC-4628-B7E7-D4372FECE785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분류기준</a:t>
              </a:r>
              <a:endParaRPr lang="en-US" altLang="ko-KR" sz="1400" b="1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6954B6F-FB06-4A90-9FAB-B1A8911F9474}"/>
              </a:ext>
            </a:extLst>
          </p:cNvPr>
          <p:cNvGrpSpPr/>
          <p:nvPr/>
        </p:nvGrpSpPr>
        <p:grpSpPr>
          <a:xfrm>
            <a:off x="6510128" y="4248459"/>
            <a:ext cx="2392831" cy="361530"/>
            <a:chOff x="6510128" y="1519779"/>
            <a:chExt cx="2392831" cy="361530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30D4AA2-2C01-4F3C-B7A9-5B71E7DDA169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3</a:t>
              </a:r>
              <a:endParaRPr lang="ko-KR" altLang="en-US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932FE9-82FE-474D-8FC3-2E7C18101181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5B069FF-26C0-4417-8C47-A38378BE1DA5}"/>
              </a:ext>
            </a:extLst>
          </p:cNvPr>
          <p:cNvSpPr txBox="1"/>
          <p:nvPr/>
        </p:nvSpPr>
        <p:spPr>
          <a:xfrm>
            <a:off x="6690893" y="2183111"/>
            <a:ext cx="523792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300" u="none" strike="noStrike" dirty="0">
                <a:effectLst/>
              </a:rPr>
              <a:t>2.</a:t>
            </a:r>
            <a:r>
              <a:rPr lang="ko-KR" altLang="en-US" sz="1300" u="none" strike="noStrike" dirty="0">
                <a:effectLst/>
              </a:rPr>
              <a:t>오산시</a:t>
            </a:r>
            <a:r>
              <a:rPr lang="en-US" altLang="ko-KR" sz="1300" u="none" strike="noStrike" dirty="0">
                <a:effectLst/>
              </a:rPr>
              <a:t>_</a:t>
            </a:r>
            <a:r>
              <a:rPr lang="ko-KR" altLang="en-US" sz="1300" u="none" strike="noStrike" dirty="0">
                <a:effectLst/>
              </a:rPr>
              <a:t>어린이교통사고</a:t>
            </a:r>
            <a:r>
              <a:rPr lang="en-US" altLang="ko-KR" sz="1300" u="none" strike="noStrike" dirty="0">
                <a:effectLst/>
              </a:rPr>
              <a:t>_</a:t>
            </a:r>
            <a:r>
              <a:rPr lang="ko-KR" altLang="en-US" sz="1300" u="none" strike="noStrike" dirty="0">
                <a:effectLst/>
              </a:rPr>
              <a:t>격자</a:t>
            </a:r>
            <a:r>
              <a:rPr lang="en-US" altLang="ko-KR" sz="1300" u="none" strike="noStrike" dirty="0">
                <a:effectLst/>
              </a:rPr>
              <a:t>.</a:t>
            </a:r>
            <a:r>
              <a:rPr lang="en-US" altLang="ko-KR" sz="1300" u="none" strike="noStrike" dirty="0" err="1">
                <a:effectLst/>
              </a:rPr>
              <a:t>geojson</a:t>
            </a:r>
            <a:endParaRPr lang="ko-KR" altLang="en-US" sz="1300" b="0" i="0" dirty="0">
              <a:effectLst/>
              <a:latin typeface="Helvetica Neue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6606DB-BE4B-4CD2-80E8-1D8FBA44E43E}"/>
              </a:ext>
            </a:extLst>
          </p:cNvPr>
          <p:cNvSpPr txBox="1"/>
          <p:nvPr/>
        </p:nvSpPr>
        <p:spPr>
          <a:xfrm>
            <a:off x="6710732" y="4665210"/>
            <a:ext cx="54812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 err="1"/>
              <a:t>오산동</a:t>
            </a:r>
            <a:r>
              <a:rPr lang="en-US" altLang="ko-KR" sz="1300" dirty="0"/>
              <a:t>, </a:t>
            </a:r>
            <a:r>
              <a:rPr lang="ko-KR" altLang="en-US" sz="1300" dirty="0"/>
              <a:t>원동에 사고위험지역 및 다발지역이 비교적 다수 존재</a:t>
            </a:r>
            <a:endParaRPr lang="en-US" altLang="ko-KR" sz="1300" dirty="0"/>
          </a:p>
          <a:p>
            <a:r>
              <a:rPr lang="ko-KR" altLang="en-US" sz="1300" dirty="0" err="1"/>
              <a:t>세교동</a:t>
            </a:r>
            <a:r>
              <a:rPr lang="en-US" altLang="ko-KR" sz="1300" dirty="0"/>
              <a:t>,</a:t>
            </a:r>
            <a:r>
              <a:rPr lang="ko-KR" altLang="en-US" sz="1300" dirty="0"/>
              <a:t> </a:t>
            </a:r>
            <a:r>
              <a:rPr lang="ko-KR" altLang="en-US" sz="1300" dirty="0" err="1"/>
              <a:t>금암동</a:t>
            </a:r>
            <a:r>
              <a:rPr lang="en-US" altLang="ko-KR" sz="1300" dirty="0"/>
              <a:t>, </a:t>
            </a:r>
            <a:r>
              <a:rPr lang="ko-KR" altLang="en-US" sz="1300" dirty="0" err="1"/>
              <a:t>궐동을</a:t>
            </a:r>
            <a:r>
              <a:rPr lang="ko-KR" altLang="en-US" sz="1300" dirty="0"/>
              <a:t> 중심으로 일회성 및 사고위험 지역 다수 존재</a:t>
            </a:r>
            <a:endParaRPr lang="en-US" altLang="ko-KR" sz="1300" dirty="0"/>
          </a:p>
          <a:p>
            <a:endParaRPr lang="en-US" altLang="ko-KR" sz="1300" dirty="0"/>
          </a:p>
          <a:p>
            <a:r>
              <a:rPr lang="ko-KR" altLang="en-US" sz="1300" dirty="0"/>
              <a:t>주로 오산의 오른쪽 지역에 어린이교통사고가 발생하고 있으며</a:t>
            </a:r>
            <a:r>
              <a:rPr lang="en-US" altLang="ko-KR" sz="1300" dirty="0"/>
              <a:t>,</a:t>
            </a:r>
          </a:p>
          <a:p>
            <a:r>
              <a:rPr lang="ko-KR" altLang="en-US" sz="1300" dirty="0"/>
              <a:t>예외적으로 가수동에도 일회성사고가 다발</a:t>
            </a:r>
            <a:endParaRPr lang="en-US" altLang="ko-KR" sz="1300" dirty="0"/>
          </a:p>
          <a:p>
            <a:endParaRPr lang="en-US" altLang="ko-KR" sz="1300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42F30DB1-EE74-4594-B37A-8EBB304FD6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72"/>
          <a:stretch/>
        </p:blipFill>
        <p:spPr>
          <a:xfrm>
            <a:off x="243343" y="1707896"/>
            <a:ext cx="5852657" cy="4772941"/>
          </a:xfrm>
          <a:prstGeom prst="rect">
            <a:avLst/>
          </a:prstGeom>
        </p:spPr>
      </p:pic>
      <p:sp>
        <p:nvSpPr>
          <p:cNvPr id="25" name="타원 24">
            <a:extLst>
              <a:ext uri="{FF2B5EF4-FFF2-40B4-BE49-F238E27FC236}">
                <a16:creationId xmlns:a16="http://schemas.microsoft.com/office/drawing/2014/main" id="{3F41583B-899A-4948-A4C7-B3CB38089AB3}"/>
              </a:ext>
            </a:extLst>
          </p:cNvPr>
          <p:cNvSpPr/>
          <p:nvPr/>
        </p:nvSpPr>
        <p:spPr>
          <a:xfrm>
            <a:off x="2550188" y="4755936"/>
            <a:ext cx="883586" cy="883586"/>
          </a:xfrm>
          <a:prstGeom prst="ellipse">
            <a:avLst/>
          </a:prstGeom>
          <a:noFill/>
          <a:ln w="28575">
            <a:solidFill>
              <a:srgbClr val="CE56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11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사고다발지역 세부탐색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F3A33D44-BA4E-4159-9F24-DBA781E50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06" y="2505755"/>
            <a:ext cx="2308606" cy="2004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FF75A53A-237B-4FD9-8EB7-A9E3599A8C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59980" b="420"/>
          <a:stretch/>
        </p:blipFill>
        <p:spPr bwMode="auto">
          <a:xfrm>
            <a:off x="118606" y="2109630"/>
            <a:ext cx="1441035" cy="43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extLst>
              <a:ext uri="{FF2B5EF4-FFF2-40B4-BE49-F238E27FC236}">
                <a16:creationId xmlns:a16="http://schemas.microsoft.com/office/drawing/2014/main" id="{6E4EDB55-AB14-4FB6-8A2B-70D558B0B8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8"/>
          <a:stretch/>
        </p:blipFill>
        <p:spPr bwMode="auto">
          <a:xfrm>
            <a:off x="2498134" y="2505755"/>
            <a:ext cx="2308606" cy="200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D098324-7133-4E81-A27B-522938B019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95"/>
          <a:stretch/>
        </p:blipFill>
        <p:spPr bwMode="auto">
          <a:xfrm>
            <a:off x="2493823" y="2139644"/>
            <a:ext cx="1470970" cy="43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97AAE37D-697C-4215-AABE-0503FB9B58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846" b="10108"/>
          <a:stretch/>
        </p:blipFill>
        <p:spPr bwMode="auto">
          <a:xfrm>
            <a:off x="4877663" y="2484361"/>
            <a:ext cx="2386755" cy="202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>
            <a:extLst>
              <a:ext uri="{FF2B5EF4-FFF2-40B4-BE49-F238E27FC236}">
                <a16:creationId xmlns:a16="http://schemas.microsoft.com/office/drawing/2014/main" id="{C9DA4654-EC89-4D18-9112-82E2F4D93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418" y="2484361"/>
            <a:ext cx="2386755" cy="202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43369C93-2489-4437-B6D4-F9CD56426A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50" b="10856"/>
          <a:stretch/>
        </p:blipFill>
        <p:spPr bwMode="auto">
          <a:xfrm>
            <a:off x="9651172" y="2505755"/>
            <a:ext cx="2386756" cy="2013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5704645B-13C6-4E90-9ED1-98B3FB1671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70"/>
          <a:stretch/>
        </p:blipFill>
        <p:spPr bwMode="auto">
          <a:xfrm>
            <a:off x="4877662" y="1753224"/>
            <a:ext cx="1472633" cy="85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040469B8-2DA4-4797-BB14-8AA34BFB3F12}"/>
              </a:ext>
            </a:extLst>
          </p:cNvPr>
          <p:cNvGrpSpPr/>
          <p:nvPr/>
        </p:nvGrpSpPr>
        <p:grpSpPr>
          <a:xfrm>
            <a:off x="2673760" y="5466148"/>
            <a:ext cx="2392831" cy="361530"/>
            <a:chOff x="6510128" y="1519779"/>
            <a:chExt cx="2392831" cy="361530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B804179A-3E28-49E6-B762-E042DAE213BD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!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B691E4B-2F25-4BB0-8A78-7CDEA8D8EBC3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66194A1E-389E-4DAC-8313-F18190E16BE2}"/>
              </a:ext>
            </a:extLst>
          </p:cNvPr>
          <p:cNvSpPr txBox="1"/>
          <p:nvPr/>
        </p:nvSpPr>
        <p:spPr>
          <a:xfrm>
            <a:off x="3978410" y="5097569"/>
            <a:ext cx="5481268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어린이 교통사고 사고다발지역의 격자를 개별적으로 탐색</a:t>
            </a:r>
            <a:endParaRPr lang="en-US" altLang="ko-KR" sz="1300" dirty="0"/>
          </a:p>
          <a:p>
            <a:endParaRPr lang="en-US" altLang="ko-KR" sz="1300" dirty="0"/>
          </a:p>
          <a:p>
            <a:r>
              <a:rPr lang="ko-KR" altLang="en-US" sz="1300" dirty="0"/>
              <a:t>사거리</a:t>
            </a:r>
            <a:r>
              <a:rPr lang="en-US" altLang="ko-KR" sz="1300" dirty="0"/>
              <a:t>, </a:t>
            </a:r>
            <a:r>
              <a:rPr lang="ko-KR" altLang="en-US" sz="1300" dirty="0"/>
              <a:t>교차로를 주로 이룸</a:t>
            </a:r>
            <a:endParaRPr lang="en-US" altLang="ko-KR" sz="1300" dirty="0"/>
          </a:p>
          <a:p>
            <a:endParaRPr lang="en-US" altLang="ko-KR" sz="1300" dirty="0"/>
          </a:p>
          <a:p>
            <a:r>
              <a:rPr lang="ko-KR" altLang="en-US" sz="1300" dirty="0"/>
              <a:t>근처에 초등학교가 위치한 지역도 존재</a:t>
            </a:r>
            <a:endParaRPr lang="en-US" altLang="ko-KR" sz="1300" dirty="0"/>
          </a:p>
        </p:txBody>
      </p:sp>
    </p:spTree>
    <p:extLst>
      <p:ext uri="{BB962C8B-B14F-4D97-AF65-F5344CB8AC3E}">
        <p14:creationId xmlns:p14="http://schemas.microsoft.com/office/powerpoint/2010/main" val="364504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err="1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교통추정량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120C077-ADB6-437A-AC6F-6DBD3ADC34BC}"/>
              </a:ext>
            </a:extLst>
          </p:cNvPr>
          <p:cNvGrpSpPr/>
          <p:nvPr/>
        </p:nvGrpSpPr>
        <p:grpSpPr>
          <a:xfrm>
            <a:off x="647768" y="1988933"/>
            <a:ext cx="4231538" cy="1738987"/>
            <a:chOff x="130934" y="2055586"/>
            <a:chExt cx="4231538" cy="1738987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0BEF5E2-056E-4FB4-92C2-D8C1226649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0934" y="2087191"/>
              <a:ext cx="2033657" cy="1675779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3E923FEF-3417-48DF-A261-3CED6DAB4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9573" y="2055586"/>
              <a:ext cx="2112899" cy="1738987"/>
            </a:xfrm>
            <a:prstGeom prst="rect">
              <a:avLst/>
            </a:prstGeom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A0591CC-28A3-42A5-A905-8C1E4EF62E6F}"/>
              </a:ext>
            </a:extLst>
          </p:cNvPr>
          <p:cNvGrpSpPr/>
          <p:nvPr/>
        </p:nvGrpSpPr>
        <p:grpSpPr>
          <a:xfrm>
            <a:off x="647768" y="3890010"/>
            <a:ext cx="10829856" cy="1823468"/>
            <a:chOff x="130934" y="4017857"/>
            <a:chExt cx="10829856" cy="1823468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1D50E95B-AE6B-4FC6-BA3C-D47D1BC916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34" y="4067498"/>
              <a:ext cx="2145460" cy="1675779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C94ABCC-DCA8-4846-9404-97DC39E71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76394" y="4066265"/>
              <a:ext cx="2145460" cy="174815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41E3FAA4-F3A6-41CF-B263-B3C80976A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21854" y="4066265"/>
              <a:ext cx="2145460" cy="171386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54049F8-415F-4A13-A0BE-D383C7AC03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67314" y="4017857"/>
              <a:ext cx="2203089" cy="1775060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CAE98D74-15DE-4934-9DA1-91B43B080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57701" y="4066265"/>
              <a:ext cx="2203089" cy="1775060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A9F4517-748B-4961-A617-3A405665656D}"/>
              </a:ext>
            </a:extLst>
          </p:cNvPr>
          <p:cNvSpPr txBox="1"/>
          <p:nvPr/>
        </p:nvSpPr>
        <p:spPr>
          <a:xfrm>
            <a:off x="647768" y="1641061"/>
            <a:ext cx="335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&lt; </a:t>
            </a:r>
            <a:r>
              <a:rPr lang="ko-KR" altLang="en-US" sz="1400" b="1" dirty="0"/>
              <a:t>등교시간 교통량 분포</a:t>
            </a:r>
            <a:r>
              <a:rPr lang="en-US" altLang="ko-KR" sz="1400" b="1" dirty="0"/>
              <a:t>: 7am~8am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&gt;</a:t>
            </a:r>
            <a:endParaRPr lang="ko-KR" altLang="en-US" sz="1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8EC8F7-0890-4C10-A748-A59FFDCF309B}"/>
              </a:ext>
            </a:extLst>
          </p:cNvPr>
          <p:cNvSpPr txBox="1"/>
          <p:nvPr/>
        </p:nvSpPr>
        <p:spPr>
          <a:xfrm>
            <a:off x="650920" y="3666726"/>
            <a:ext cx="3513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&lt; </a:t>
            </a:r>
            <a:r>
              <a:rPr lang="ko-KR" altLang="en-US" sz="1400" b="1" dirty="0"/>
              <a:t>하교시간 교통량 분포</a:t>
            </a:r>
            <a:r>
              <a:rPr lang="en-US" altLang="ko-KR" sz="1400" b="1" dirty="0"/>
              <a:t>: 2pm~6pm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&gt;</a:t>
            </a:r>
            <a:endParaRPr lang="ko-KR" altLang="en-US" sz="14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42F128F8-189C-4DC3-8275-31173A85CC29}"/>
              </a:ext>
            </a:extLst>
          </p:cNvPr>
          <p:cNvGrpSpPr/>
          <p:nvPr/>
        </p:nvGrpSpPr>
        <p:grpSpPr>
          <a:xfrm>
            <a:off x="647768" y="5713478"/>
            <a:ext cx="2392831" cy="361530"/>
            <a:chOff x="6510128" y="1519779"/>
            <a:chExt cx="2392831" cy="361530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84036223-E918-4A3D-B95F-733890FD0A70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3012090-3FFC-448D-AB43-BFBF3C7A007F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탐색이유</a:t>
              </a:r>
              <a:endParaRPr lang="en-US" altLang="ko-KR" sz="1400" b="1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0FCD22DE-9D25-4F19-96E2-A829E3DC1476}"/>
              </a:ext>
            </a:extLst>
          </p:cNvPr>
          <p:cNvSpPr txBox="1"/>
          <p:nvPr/>
        </p:nvSpPr>
        <p:spPr>
          <a:xfrm>
            <a:off x="786525" y="6222911"/>
            <a:ext cx="54812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어린이의 주 보행시각인 등교시간과 하교시간의 교통량 탐색</a:t>
            </a:r>
            <a:endParaRPr lang="en-US" altLang="ko-KR" sz="1300" dirty="0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EE2949B-6699-4CA8-AF90-E3AC0C1226B9}"/>
              </a:ext>
            </a:extLst>
          </p:cNvPr>
          <p:cNvGrpSpPr/>
          <p:nvPr/>
        </p:nvGrpSpPr>
        <p:grpSpPr>
          <a:xfrm>
            <a:off x="6267793" y="5747523"/>
            <a:ext cx="2392831" cy="361530"/>
            <a:chOff x="6510128" y="1519779"/>
            <a:chExt cx="2392831" cy="361530"/>
          </a:xfrm>
        </p:grpSpPr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FFF1D4A6-FC55-4412-9756-0EA8C790716E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2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231F4AE-CC18-4354-9407-FB5EFBF75C9F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0F75200-5A5B-406C-95B9-E01E680687A6}"/>
              </a:ext>
            </a:extLst>
          </p:cNvPr>
          <p:cNvSpPr txBox="1"/>
          <p:nvPr/>
        </p:nvSpPr>
        <p:spPr>
          <a:xfrm>
            <a:off x="6406550" y="6222911"/>
            <a:ext cx="54812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시간에 따른 교통량 분포의 차이가 거의 존재하지 않음</a:t>
            </a:r>
            <a:endParaRPr lang="en-US" altLang="ko-KR" sz="1300" dirty="0"/>
          </a:p>
        </p:txBody>
      </p:sp>
    </p:spTree>
    <p:extLst>
      <p:ext uri="{BB962C8B-B14F-4D97-AF65-F5344CB8AC3E}">
        <p14:creationId xmlns:p14="http://schemas.microsoft.com/office/powerpoint/2010/main" val="235747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0E77-E6FE-48EA-9C44-EB56055B8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3E429-DDE4-4DDE-A6E6-0F4C9B2D1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분석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96676E-2788-4E17-BA5C-2BC8A967CD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97" t="-191" r="16955" b="191"/>
          <a:stretch/>
        </p:blipFill>
        <p:spPr>
          <a:xfrm>
            <a:off x="246082" y="1765783"/>
            <a:ext cx="5849918" cy="4757658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E8BB96-F016-4164-BEDD-BA508CB8A077}"/>
              </a:ext>
            </a:extLst>
          </p:cNvPr>
          <p:cNvGrpSpPr/>
          <p:nvPr/>
        </p:nvGrpSpPr>
        <p:grpSpPr>
          <a:xfrm>
            <a:off x="0" y="1023115"/>
            <a:ext cx="3310394" cy="496664"/>
            <a:chOff x="-5219" y="1075643"/>
            <a:chExt cx="3310394" cy="49666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DF8BE2F-FA3E-43C2-B805-12A9FC17B7C8}"/>
                </a:ext>
              </a:extLst>
            </p:cNvPr>
            <p:cNvSpPr/>
            <p:nvPr/>
          </p:nvSpPr>
          <p:spPr>
            <a:xfrm>
              <a:off x="238125" y="1075643"/>
              <a:ext cx="3067050" cy="496664"/>
            </a:xfrm>
            <a:prstGeom prst="rect">
              <a:avLst/>
            </a:prstGeom>
            <a:solidFill>
              <a:srgbClr val="FFC0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F71BD75-8916-47D9-B56A-37BE64A375C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-5219" y="1323975"/>
              <a:ext cx="243344" cy="0"/>
            </a:xfrm>
            <a:prstGeom prst="line">
              <a:avLst/>
            </a:prstGeom>
            <a:ln w="76200">
              <a:solidFill>
                <a:srgbClr val="756E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18FFE4-F72D-48D6-B933-A68F913E75E8}"/>
                </a:ext>
              </a:extLst>
            </p:cNvPr>
            <p:cNvSpPr/>
            <p:nvPr/>
          </p:nvSpPr>
          <p:spPr>
            <a:xfrm>
              <a:off x="302733" y="1135856"/>
              <a:ext cx="2937834" cy="37623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등교시간</a:t>
              </a:r>
              <a:r>
                <a:rPr lang="en-US" altLang="ko-KR" sz="14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400" b="1" dirty="0" err="1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교통추정량</a:t>
              </a:r>
              <a:endParaRPr lang="ko-KR" altLang="en-US" sz="11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65AEAAF-CAAB-49D0-A307-87DD63AEA1BD}"/>
              </a:ext>
            </a:extLst>
          </p:cNvPr>
          <p:cNvSpPr txBox="1"/>
          <p:nvPr/>
        </p:nvSpPr>
        <p:spPr>
          <a:xfrm>
            <a:off x="6486735" y="3150550"/>
            <a:ext cx="523792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어린이 등교시간</a:t>
            </a:r>
            <a:r>
              <a:rPr lang="en-US" altLang="ko-KR" sz="1300" dirty="0"/>
              <a:t>(7am~8am)</a:t>
            </a:r>
            <a:r>
              <a:rPr lang="ko-KR" altLang="en-US" sz="1300" dirty="0"/>
              <a:t>의 교통량 분포가 동일함으로 평균으로 정재</a:t>
            </a:r>
            <a:r>
              <a:rPr lang="en-US" altLang="ko-KR" sz="1300" dirty="0"/>
              <a:t>, ‘</a:t>
            </a:r>
            <a:r>
              <a:rPr lang="ko-KR" altLang="en-US" sz="1300" dirty="0" err="1"/>
              <a:t>등교시간추정량</a:t>
            </a:r>
            <a:r>
              <a:rPr lang="en-US" altLang="ko-KR" sz="1300" dirty="0"/>
              <a:t>’</a:t>
            </a:r>
            <a:r>
              <a:rPr lang="ko-KR" altLang="en-US" sz="1300" dirty="0"/>
              <a:t> </a:t>
            </a:r>
            <a:r>
              <a:rPr lang="en-US" altLang="ko-KR" sz="1300" dirty="0"/>
              <a:t>Feature</a:t>
            </a:r>
            <a:r>
              <a:rPr lang="ko-KR" altLang="en-US" sz="1300" dirty="0"/>
              <a:t>로 병합</a:t>
            </a:r>
            <a:endParaRPr lang="en-US" altLang="ko-KR" sz="1300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82D6C89-67A2-4C8B-A28B-18F88C78CBDB}"/>
              </a:ext>
            </a:extLst>
          </p:cNvPr>
          <p:cNvGrpSpPr/>
          <p:nvPr/>
        </p:nvGrpSpPr>
        <p:grpSpPr>
          <a:xfrm>
            <a:off x="6305970" y="2710999"/>
            <a:ext cx="2392831" cy="361530"/>
            <a:chOff x="6510128" y="1519779"/>
            <a:chExt cx="2392831" cy="361530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305F1D86-BC6E-4856-94C5-25BD1B3E8978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6AD9CB8-2066-4AF9-A487-F108C6789753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분석방법</a:t>
              </a:r>
              <a:endParaRPr lang="en-US" altLang="ko-KR" sz="1400" b="1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2DA78A4-7D37-4C91-94A1-2AC57FB305FF}"/>
              </a:ext>
            </a:extLst>
          </p:cNvPr>
          <p:cNvGrpSpPr/>
          <p:nvPr/>
        </p:nvGrpSpPr>
        <p:grpSpPr>
          <a:xfrm>
            <a:off x="6305970" y="3853350"/>
            <a:ext cx="2392831" cy="361530"/>
            <a:chOff x="6510128" y="1519779"/>
            <a:chExt cx="2392831" cy="361530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BB2D90D1-6E06-4C73-B710-0490B76AFDF6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3</a:t>
              </a:r>
              <a:endParaRPr lang="ko-KR" altLang="en-US" b="1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015B9-9087-401B-ACAD-92D2B3F6DFCA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시각화</a:t>
              </a:r>
              <a:endParaRPr lang="en-US" altLang="ko-KR" sz="1400" b="1" dirty="0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5A65478-4CA2-4049-B818-595D58ACF299}"/>
              </a:ext>
            </a:extLst>
          </p:cNvPr>
          <p:cNvSpPr txBox="1"/>
          <p:nvPr/>
        </p:nvSpPr>
        <p:spPr>
          <a:xfrm>
            <a:off x="6486735" y="4293514"/>
            <a:ext cx="548126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200, 400, 600, 800, 1000</a:t>
            </a:r>
            <a:r>
              <a:rPr lang="ko-KR" altLang="en-US" sz="1300" dirty="0"/>
              <a:t>을 기준으로 그룹화하여 교통량이 많을수록</a:t>
            </a:r>
            <a:endParaRPr lang="en-US" altLang="ko-KR" sz="1300" dirty="0"/>
          </a:p>
          <a:p>
            <a:r>
              <a:rPr lang="ko-KR" altLang="en-US" sz="1300" dirty="0"/>
              <a:t>더 진한 색으로 시각화</a:t>
            </a:r>
            <a:endParaRPr lang="en-US" altLang="ko-KR" sz="1300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13D6F09-9C0C-4A6E-BB98-DCCAC5F9A7C8}"/>
              </a:ext>
            </a:extLst>
          </p:cNvPr>
          <p:cNvGrpSpPr/>
          <p:nvPr/>
        </p:nvGrpSpPr>
        <p:grpSpPr>
          <a:xfrm>
            <a:off x="6305970" y="1765783"/>
            <a:ext cx="2392831" cy="361530"/>
            <a:chOff x="6510128" y="1519779"/>
            <a:chExt cx="2392831" cy="361530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3FF5C9BA-08E7-411C-9642-BFB91D933535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07788B6-D1FC-4CE2-BDE6-099A8B2BF4A7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데이터 </a:t>
              </a:r>
              <a:endParaRPr lang="en-US" altLang="ko-KR" sz="1400" b="1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0B9C599D-8737-4479-B8E3-B883C475E319}"/>
              </a:ext>
            </a:extLst>
          </p:cNvPr>
          <p:cNvSpPr txBox="1"/>
          <p:nvPr/>
        </p:nvSpPr>
        <p:spPr>
          <a:xfrm>
            <a:off x="6486735" y="2208255"/>
            <a:ext cx="523792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24.</a:t>
            </a:r>
            <a:r>
              <a:rPr lang="ko-KR" altLang="en-US" sz="1300" dirty="0"/>
              <a:t>평일</a:t>
            </a:r>
            <a:r>
              <a:rPr lang="en-US" altLang="ko-KR" sz="1300" dirty="0"/>
              <a:t>_</a:t>
            </a:r>
            <a:r>
              <a:rPr lang="ko-KR" altLang="en-US" sz="1300" dirty="0"/>
              <a:t>전일</a:t>
            </a:r>
            <a:r>
              <a:rPr lang="en-US" altLang="ko-KR" sz="1300" dirty="0"/>
              <a:t>,</a:t>
            </a:r>
            <a:r>
              <a:rPr lang="ko-KR" altLang="en-US" sz="1300" dirty="0"/>
              <a:t>시간대별</a:t>
            </a:r>
            <a:r>
              <a:rPr lang="en-US" altLang="ko-KR" sz="1300" dirty="0"/>
              <a:t>_</a:t>
            </a:r>
            <a:r>
              <a:rPr lang="ko-KR" altLang="en-US" sz="1300" dirty="0"/>
              <a:t>오산시</a:t>
            </a:r>
            <a:r>
              <a:rPr lang="en-US" altLang="ko-KR" sz="1300" dirty="0"/>
              <a:t>_</a:t>
            </a:r>
            <a:r>
              <a:rPr lang="ko-KR" altLang="en-US" sz="1300" dirty="0" err="1"/>
              <a:t>추정교통량</a:t>
            </a:r>
            <a:r>
              <a:rPr lang="en-US" altLang="ko-KR" sz="1300" dirty="0"/>
              <a:t>_Level6.csv</a:t>
            </a: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4B5E4C8-3264-4DF6-88D2-54265AE7D410}"/>
              </a:ext>
            </a:extLst>
          </p:cNvPr>
          <p:cNvGrpSpPr/>
          <p:nvPr/>
        </p:nvGrpSpPr>
        <p:grpSpPr>
          <a:xfrm>
            <a:off x="6305970" y="4995701"/>
            <a:ext cx="2392831" cy="361530"/>
            <a:chOff x="6510128" y="1519779"/>
            <a:chExt cx="2392831" cy="361530"/>
          </a:xfrm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24199EEA-0343-4F00-B123-26EE4A53E3EE}"/>
                </a:ext>
              </a:extLst>
            </p:cNvPr>
            <p:cNvSpPr/>
            <p:nvPr/>
          </p:nvSpPr>
          <p:spPr>
            <a:xfrm>
              <a:off x="6510128" y="1519779"/>
              <a:ext cx="361530" cy="361530"/>
            </a:xfrm>
            <a:prstGeom prst="roundRect">
              <a:avLst/>
            </a:prstGeom>
            <a:solidFill>
              <a:srgbClr val="756E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4</a:t>
              </a:r>
              <a:endParaRPr lang="ko-KR" altLang="en-US" b="1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5F15BA2-67D3-447F-AECB-25C43C8B6EC9}"/>
                </a:ext>
              </a:extLst>
            </p:cNvPr>
            <p:cNvSpPr txBox="1"/>
            <p:nvPr/>
          </p:nvSpPr>
          <p:spPr>
            <a:xfrm>
              <a:off x="6871658" y="1554008"/>
              <a:ext cx="20313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/>
                <a:t>시사점</a:t>
              </a:r>
              <a:endParaRPr lang="en-US" altLang="ko-KR" sz="1400" b="1" dirty="0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B7A747B1-E6DA-4F76-98C7-17A7E5EF115D}"/>
              </a:ext>
            </a:extLst>
          </p:cNvPr>
          <p:cNvSpPr txBox="1"/>
          <p:nvPr/>
        </p:nvSpPr>
        <p:spPr>
          <a:xfrm>
            <a:off x="6486735" y="5398558"/>
            <a:ext cx="5849918" cy="125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300" b="0" i="0" dirty="0">
                <a:solidFill>
                  <a:srgbClr val="000000"/>
                </a:solidFill>
                <a:effectLst/>
                <a:latin typeface="Helvetica Neue"/>
              </a:rPr>
              <a:t>- </a:t>
            </a:r>
            <a:r>
              <a:rPr lang="ko-KR" altLang="en-US" sz="1300" b="0" i="0" dirty="0">
                <a:solidFill>
                  <a:srgbClr val="000000"/>
                </a:solidFill>
                <a:effectLst/>
                <a:latin typeface="Helvetica Neue"/>
              </a:rPr>
              <a:t>교통량이 </a:t>
            </a:r>
            <a:r>
              <a:rPr lang="en-US" altLang="ko-KR" sz="1300" b="0" i="0" dirty="0">
                <a:solidFill>
                  <a:srgbClr val="000000"/>
                </a:solidFill>
                <a:effectLst/>
                <a:latin typeface="Helvetica Neue"/>
              </a:rPr>
              <a:t>1000</a:t>
            </a:r>
            <a:r>
              <a:rPr lang="ko-KR" altLang="en-US" sz="1300" b="0" i="0" dirty="0">
                <a:solidFill>
                  <a:srgbClr val="000000"/>
                </a:solidFill>
                <a:effectLst/>
                <a:latin typeface="Helvetica Neue"/>
              </a:rPr>
              <a:t>이 넘는 도로는 대부분 오산을 지나는 고속도로 및 고속국도</a:t>
            </a:r>
          </a:p>
          <a:p>
            <a:pPr algn="l">
              <a:lnSpc>
                <a:spcPct val="150000"/>
              </a:lnSpc>
            </a:pPr>
            <a:r>
              <a:rPr lang="en-US" altLang="ko-KR" sz="1300" b="0" i="0" dirty="0">
                <a:solidFill>
                  <a:srgbClr val="000000"/>
                </a:solidFill>
                <a:effectLst/>
                <a:latin typeface="Helvetica Neue"/>
              </a:rPr>
              <a:t>- </a:t>
            </a:r>
            <a:r>
              <a:rPr lang="ko-KR" altLang="en-US" sz="1300" b="0" i="0" dirty="0">
                <a:solidFill>
                  <a:srgbClr val="000000"/>
                </a:solidFill>
                <a:effectLst/>
                <a:latin typeface="Helvetica Neue"/>
              </a:rPr>
              <a:t>주거단지와 상가단지를 잇는 도로들은 </a:t>
            </a:r>
            <a:r>
              <a:rPr lang="en-US" altLang="ko-KR" sz="1300" b="0" i="0" dirty="0">
                <a:solidFill>
                  <a:srgbClr val="000000"/>
                </a:solidFill>
                <a:effectLst/>
                <a:latin typeface="Helvetica Neue"/>
              </a:rPr>
              <a:t>200, 400 </a:t>
            </a:r>
            <a:r>
              <a:rPr lang="ko-KR" altLang="en-US" sz="1300" b="0" i="0" dirty="0">
                <a:solidFill>
                  <a:srgbClr val="000000"/>
                </a:solidFill>
                <a:effectLst/>
                <a:latin typeface="Helvetica Neue"/>
              </a:rPr>
              <a:t>이상의 교통량</a:t>
            </a:r>
          </a:p>
          <a:p>
            <a:pPr algn="l">
              <a:lnSpc>
                <a:spcPct val="150000"/>
              </a:lnSpc>
            </a:pPr>
            <a:r>
              <a:rPr lang="en-US" altLang="ko-KR" sz="1300" b="0" i="0" dirty="0">
                <a:solidFill>
                  <a:srgbClr val="000000"/>
                </a:solidFill>
                <a:effectLst/>
                <a:latin typeface="Helvetica Neue"/>
              </a:rPr>
              <a:t>- </a:t>
            </a:r>
            <a:r>
              <a:rPr lang="ko-KR" altLang="en-US" sz="1300" b="0" i="0" dirty="0">
                <a:solidFill>
                  <a:srgbClr val="000000"/>
                </a:solidFill>
                <a:effectLst/>
                <a:latin typeface="Helvetica Neue"/>
              </a:rPr>
              <a:t>오산시의 교통량은 시 내부 도로의 교통량은 많은 편이 아니나 오산시를 </a:t>
            </a:r>
            <a:endParaRPr lang="en-US" altLang="ko-KR" sz="13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lnSpc>
                <a:spcPct val="150000"/>
              </a:lnSpc>
            </a:pPr>
            <a:r>
              <a:rPr lang="en-US" altLang="ko-KR" sz="1300" b="0" i="0" dirty="0">
                <a:solidFill>
                  <a:srgbClr val="000000"/>
                </a:solidFill>
                <a:effectLst/>
                <a:latin typeface="Helvetica Neue"/>
              </a:rPr>
              <a:t>- </a:t>
            </a:r>
            <a:r>
              <a:rPr lang="ko-KR" altLang="en-US" sz="1300" b="0" i="0" dirty="0">
                <a:solidFill>
                  <a:srgbClr val="000000"/>
                </a:solidFill>
                <a:effectLst/>
                <a:latin typeface="Helvetica Neue"/>
              </a:rPr>
              <a:t>지나는 고속도로와 고속국도의 교통량이 많음</a:t>
            </a:r>
          </a:p>
        </p:txBody>
      </p:sp>
    </p:spTree>
    <p:extLst>
      <p:ext uri="{BB962C8B-B14F-4D97-AF65-F5344CB8AC3E}">
        <p14:creationId xmlns:p14="http://schemas.microsoft.com/office/powerpoint/2010/main" val="3435037227"/>
      </p:ext>
    </p:extLst>
  </p:cSld>
  <p:clrMapOvr>
    <a:masterClrMapping/>
  </p:clrMapOvr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2888</Words>
  <Application>Microsoft Office PowerPoint</Application>
  <PresentationFormat>와이드스크린</PresentationFormat>
  <Paragraphs>794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6" baseType="lpstr">
      <vt:lpstr>HY견고딕</vt:lpstr>
      <vt:lpstr>Arial</vt:lpstr>
      <vt:lpstr>Wingdings</vt:lpstr>
      <vt:lpstr>맑은 고딕</vt:lpstr>
      <vt:lpstr>Helvetica Neue</vt:lpstr>
      <vt:lpstr>나눔고딕</vt:lpstr>
      <vt:lpstr>돋움</vt:lpstr>
      <vt:lpstr>7_Office 테마</vt:lpstr>
      <vt:lpstr>PowerPoint 프레젠테이션</vt:lpstr>
      <vt:lpstr>PowerPoint 프레젠테이션</vt:lpstr>
      <vt:lpstr>어린이 교통사고 현황</vt:lpstr>
      <vt:lpstr>안전시설물 설치 효과</vt:lpstr>
      <vt:lpstr>EDA</vt:lpstr>
      <vt:lpstr>EDA</vt:lpstr>
      <vt:lpstr>EDA</vt:lpstr>
      <vt:lpstr>EDA</vt:lpstr>
      <vt:lpstr>EDA</vt:lpstr>
      <vt:lpstr>EDA</vt:lpstr>
      <vt:lpstr>EDA</vt:lpstr>
      <vt:lpstr>EDA</vt:lpstr>
      <vt:lpstr>EDA</vt:lpstr>
      <vt:lpstr>EDA</vt:lpstr>
      <vt:lpstr>EDA</vt:lpstr>
      <vt:lpstr>데이터 설명 및 전처리 </vt:lpstr>
      <vt:lpstr>데이터 설명 및 전처리 </vt:lpstr>
      <vt:lpstr>분석방향 설명</vt:lpstr>
      <vt:lpstr>분석방향 설명</vt:lpstr>
      <vt:lpstr>독립변수 및 종속변수 선정</vt:lpstr>
      <vt:lpstr>Train Set &amp; Test Set구축</vt:lpstr>
      <vt:lpstr>Model 검증 비교</vt:lpstr>
      <vt:lpstr>최종 Model 선택 및 예측 결과</vt:lpstr>
      <vt:lpstr>해결과제 1 결론 도출</vt:lpstr>
      <vt:lpstr>해결과제 2 결론 도출</vt:lpstr>
      <vt:lpstr>PowerPoint 프레젠테이션</vt:lpstr>
      <vt:lpstr>프로젝트 기대효과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고 수영</cp:lastModifiedBy>
  <cp:revision>147</cp:revision>
  <dcterms:created xsi:type="dcterms:W3CDTF">2020-10-05T02:20:27Z</dcterms:created>
  <dcterms:modified xsi:type="dcterms:W3CDTF">2021-01-27T07:51:28Z</dcterms:modified>
</cp:coreProperties>
</file>

<file path=docProps/thumbnail.jpeg>
</file>